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00" r:id="rId2"/>
    <p:sldId id="459" r:id="rId3"/>
    <p:sldId id="492" r:id="rId4"/>
    <p:sldId id="483" r:id="rId5"/>
    <p:sldId id="493" r:id="rId6"/>
    <p:sldId id="490" r:id="rId7"/>
    <p:sldId id="494" r:id="rId8"/>
    <p:sldId id="495" r:id="rId9"/>
    <p:sldId id="461" r:id="rId10"/>
    <p:sldId id="496" r:id="rId11"/>
    <p:sldId id="462" r:id="rId12"/>
    <p:sldId id="491" r:id="rId13"/>
    <p:sldId id="463" r:id="rId14"/>
    <p:sldId id="497" r:id="rId15"/>
    <p:sldId id="498" r:id="rId16"/>
    <p:sldId id="49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via\Documents\erasmus%20+\DOCUMENTE%20ERASMUS+\evaluation\evaluare%20inclusion\BLOCK%204%20MOTIVATION%20AND%20SATISFACT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Artistic</a:t>
            </a:r>
            <a:r>
              <a:rPr lang="en-US" baseline="0"/>
              <a:t> views: Do you like collaboration classes?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MOTIVATION!$I$40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MOTIVATION!$J$39:$N$39</c:f>
              <c:strCache>
                <c:ptCount val="5"/>
                <c:pt idx="0">
                  <c:v>1= 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MOTIVATION!$J$40:$N$40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14</c:v>
                </c:pt>
                <c:pt idx="3">
                  <c:v>23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A9-4E45-B7C3-5382410DF90B}"/>
            </c:ext>
          </c:extLst>
        </c:ser>
        <c:ser>
          <c:idx val="1"/>
          <c:order val="1"/>
          <c:tx>
            <c:strRef>
              <c:f>MOTIVATION!$I$41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MOTIVATION!$J$39:$N$39</c:f>
              <c:strCache>
                <c:ptCount val="5"/>
                <c:pt idx="0">
                  <c:v>1= 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MOTIVATION!$J$41:$N$41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27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A9-4E45-B7C3-5382410DF9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2389504"/>
        <c:axId val="-142376992"/>
      </c:barChart>
      <c:catAx>
        <c:axId val="-14238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2376992"/>
        <c:crosses val="autoZero"/>
        <c:auto val="1"/>
        <c:lblAlgn val="ctr"/>
        <c:lblOffset val="100"/>
        <c:noMultiLvlLbl val="0"/>
      </c:catAx>
      <c:valAx>
        <c:axId val="-14237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238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Secondary:</a:t>
            </a:r>
            <a:r>
              <a:rPr lang="en-US" baseline="0"/>
              <a:t> Christmas time: Are collaboration classes easy for you?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MOTIVATION!$U$76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MOTIVATION!$V$75:$Z$75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MOTIVATION!$V$76:$Z$76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33-4601-9F58-E5531B6CB2AD}"/>
            </c:ext>
          </c:extLst>
        </c:ser>
        <c:ser>
          <c:idx val="1"/>
          <c:order val="1"/>
          <c:tx>
            <c:strRef>
              <c:f>MOTIVATION!$U$77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MOTIVATION!$V$75:$Z$75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MOTIVATION!$V$77:$Z$77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7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33-4601-9F58-E5531B6CB2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5714992"/>
        <c:axId val="-95700304"/>
      </c:barChart>
      <c:catAx>
        <c:axId val="-9571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700304"/>
        <c:crosses val="autoZero"/>
        <c:auto val="1"/>
        <c:lblAlgn val="ctr"/>
        <c:lblOffset val="100"/>
        <c:noMultiLvlLbl val="0"/>
      </c:catAx>
      <c:valAx>
        <c:axId val="-9570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71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Timeless</a:t>
            </a:r>
            <a:r>
              <a:rPr lang="en-US" baseline="0"/>
              <a:t> moments: Do you like collaboration classes 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MOTIVATION!$I$90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MOTIVATION!$J$89:$N$89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MOTIVATION!$J$90:$N$90</c:f>
              <c:numCache>
                <c:formatCode>General</c:formatCode>
                <c:ptCount val="5"/>
                <c:pt idx="0">
                  <c:v>0</c:v>
                </c:pt>
                <c:pt idx="1">
                  <c:v>8</c:v>
                </c:pt>
                <c:pt idx="2">
                  <c:v>9</c:v>
                </c:pt>
                <c:pt idx="3">
                  <c:v>18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B3-4DE3-9D78-B7666E36869C}"/>
            </c:ext>
          </c:extLst>
        </c:ser>
        <c:ser>
          <c:idx val="1"/>
          <c:order val="1"/>
          <c:tx>
            <c:strRef>
              <c:f>MOTIVATION!$I$91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MOTIVATION!$J$89:$N$89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MOTIVATION!$J$91:$N$91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11</c:v>
                </c:pt>
                <c:pt idx="3">
                  <c:v>12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B3-4DE3-9D78-B7666E368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5705744"/>
        <c:axId val="-95703568"/>
      </c:barChart>
      <c:catAx>
        <c:axId val="-9570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703568"/>
        <c:crosses val="autoZero"/>
        <c:auto val="1"/>
        <c:lblAlgn val="ctr"/>
        <c:lblOffset val="100"/>
        <c:noMultiLvlLbl val="0"/>
      </c:catAx>
      <c:valAx>
        <c:axId val="-9570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70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Timeless</a:t>
            </a:r>
            <a:r>
              <a:rPr lang="en-US" baseline="0"/>
              <a:t> moments: Do you like to participate actively in collaboration classes 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MOTIVATION!$R$90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MOTIVATION!$S$89:$W$89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MOTIVATION!$S$90:$W$90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14</c:v>
                </c:pt>
                <c:pt idx="3">
                  <c:v>12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15-4E98-9EE8-0421EB2FFEE4}"/>
            </c:ext>
          </c:extLst>
        </c:ser>
        <c:ser>
          <c:idx val="1"/>
          <c:order val="1"/>
          <c:tx>
            <c:strRef>
              <c:f>MOTIVATION!$R$91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MOTIVATION!$S$89:$W$89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MOTIVATION!$S$91:$W$91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9</c:v>
                </c:pt>
                <c:pt idx="3">
                  <c:v>14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15-4E98-9EE8-0421EB2FF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5709552"/>
        <c:axId val="-95713360"/>
      </c:barChart>
      <c:catAx>
        <c:axId val="-9570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713360"/>
        <c:crosses val="autoZero"/>
        <c:auto val="1"/>
        <c:lblAlgn val="ctr"/>
        <c:lblOffset val="100"/>
        <c:noMultiLvlLbl val="0"/>
      </c:catAx>
      <c:valAx>
        <c:axId val="-9571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70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Timeless</a:t>
            </a:r>
            <a:r>
              <a:rPr lang="en-US" baseline="0"/>
              <a:t> moments: Are collaboration classes easy for you?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MOTIVATION!$U$94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MOTIVATION!$V$93:$Z$93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MOTIVATION!$V$94:$Z$94</c:f>
              <c:numCache>
                <c:formatCode>General</c:formatCode>
                <c:ptCount val="5"/>
                <c:pt idx="0">
                  <c:v>0</c:v>
                </c:pt>
                <c:pt idx="1">
                  <c:v>13</c:v>
                </c:pt>
                <c:pt idx="2">
                  <c:v>11</c:v>
                </c:pt>
                <c:pt idx="3">
                  <c:v>12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5-4723-AD5B-6F755FD263B5}"/>
            </c:ext>
          </c:extLst>
        </c:ser>
        <c:ser>
          <c:idx val="1"/>
          <c:order val="1"/>
          <c:tx>
            <c:strRef>
              <c:f>MOTIVATION!$U$95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MOTIVATION!$V$93:$Z$93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MOTIVATION!$V$95:$Z$95</c:f>
              <c:numCache>
                <c:formatCode>General</c:formatCode>
                <c:ptCount val="5"/>
                <c:pt idx="0">
                  <c:v>2</c:v>
                </c:pt>
                <c:pt idx="1">
                  <c:v>8</c:v>
                </c:pt>
                <c:pt idx="2">
                  <c:v>12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5-4723-AD5B-6F755FD263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5705200"/>
        <c:axId val="-95712816"/>
      </c:barChart>
      <c:catAx>
        <c:axId val="-9570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712816"/>
        <c:crosses val="autoZero"/>
        <c:auto val="1"/>
        <c:lblAlgn val="ctr"/>
        <c:lblOffset val="100"/>
        <c:noMultiLvlLbl val="0"/>
      </c:catAx>
      <c:valAx>
        <c:axId val="-9571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705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Motivation</a:t>
            </a:r>
            <a:r>
              <a:rPr lang="en-US" baseline="0"/>
              <a:t> 3rd grade: Theatre for children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MOTIVATION!$E$7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MOTIVATION!$F$6:$G$6</c:f>
              <c:strCache>
                <c:ptCount val="2"/>
                <c:pt idx="0">
                  <c:v>1. I like collaboration through music classes </c:v>
                </c:pt>
                <c:pt idx="1">
                  <c:v>2. I don't like collaboration through music classes </c:v>
                </c:pt>
              </c:strCache>
            </c:strRef>
          </c:cat>
          <c:val>
            <c:numRef>
              <c:f>MOTIVATION!$F$7:$G$7</c:f>
              <c:numCache>
                <c:formatCode>General</c:formatCode>
                <c:ptCount val="2"/>
                <c:pt idx="0">
                  <c:v>22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B5-4144-9228-62D950280391}"/>
            </c:ext>
          </c:extLst>
        </c:ser>
        <c:ser>
          <c:idx val="1"/>
          <c:order val="1"/>
          <c:tx>
            <c:strRef>
              <c:f>MOTIVATION!$E$8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MOTIVATION!$F$6:$G$6</c:f>
              <c:strCache>
                <c:ptCount val="2"/>
                <c:pt idx="0">
                  <c:v>1. I like collaboration through music classes </c:v>
                </c:pt>
                <c:pt idx="1">
                  <c:v>2. I don't like collaboration through music classes </c:v>
                </c:pt>
              </c:strCache>
            </c:strRef>
          </c:cat>
          <c:val>
            <c:numRef>
              <c:f>MOTIVATION!$F$8:$G$8</c:f>
              <c:numCache>
                <c:formatCode>General</c:formatCode>
                <c:ptCount val="2"/>
                <c:pt idx="0">
                  <c:v>28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B5-4144-9228-62D9502803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4563392"/>
        <c:axId val="-94562848"/>
      </c:barChart>
      <c:catAx>
        <c:axId val="-9456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4562848"/>
        <c:crosses val="autoZero"/>
        <c:auto val="1"/>
        <c:lblAlgn val="ctr"/>
        <c:lblOffset val="100"/>
        <c:noMultiLvlLbl val="0"/>
      </c:catAx>
      <c:valAx>
        <c:axId val="-94562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456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Motivation</a:t>
            </a:r>
            <a:r>
              <a:rPr lang="en-US" baseline="0"/>
              <a:t> 3rd grade: Christmas Time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MOTIVATION!$E$21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MOTIVATION!$F$20:$G$20</c:f>
              <c:strCache>
                <c:ptCount val="2"/>
                <c:pt idx="0">
                  <c:v>1. I like collaboration through music classes </c:v>
                </c:pt>
                <c:pt idx="1">
                  <c:v>2. I don't like collaboration through music classes </c:v>
                </c:pt>
              </c:strCache>
            </c:strRef>
          </c:cat>
          <c:val>
            <c:numRef>
              <c:f>MOTIVATION!$F$21:$G$21</c:f>
              <c:numCache>
                <c:formatCode>General</c:formatCode>
                <c:ptCount val="2"/>
                <c:pt idx="0">
                  <c:v>18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6C-4AA8-B99C-D0115B465432}"/>
            </c:ext>
          </c:extLst>
        </c:ser>
        <c:ser>
          <c:idx val="1"/>
          <c:order val="1"/>
          <c:tx>
            <c:strRef>
              <c:f>MOTIVATION!$E$22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MOTIVATION!$F$20:$G$20</c:f>
              <c:strCache>
                <c:ptCount val="2"/>
                <c:pt idx="0">
                  <c:v>1. I like collaboration through music classes </c:v>
                </c:pt>
                <c:pt idx="1">
                  <c:v>2. I don't like collaboration through music classes </c:v>
                </c:pt>
              </c:strCache>
            </c:strRef>
          </c:cat>
          <c:val>
            <c:numRef>
              <c:f>MOTIVATION!$F$22:$G$22</c:f>
              <c:numCache>
                <c:formatCode>General</c:formatCode>
                <c:ptCount val="2"/>
                <c:pt idx="0">
                  <c:v>20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6C-4AA8-B99C-D0115B465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5162896"/>
        <c:axId val="-55169424"/>
      </c:barChart>
      <c:catAx>
        <c:axId val="-5516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169424"/>
        <c:crosses val="autoZero"/>
        <c:auto val="1"/>
        <c:lblAlgn val="ctr"/>
        <c:lblOffset val="100"/>
        <c:noMultiLvlLbl val="0"/>
      </c:catAx>
      <c:valAx>
        <c:axId val="-5516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16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Motivation</a:t>
            </a:r>
            <a:r>
              <a:rPr lang="en-US" baseline="0"/>
              <a:t> 3rd grade: Theatre for children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MOTIVATION!$E$7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MOTIVATION!$F$6:$G$6</c:f>
              <c:strCache>
                <c:ptCount val="2"/>
                <c:pt idx="0">
                  <c:v>1. I like collaboration through music classes </c:v>
                </c:pt>
                <c:pt idx="1">
                  <c:v>2. I don't like collaboration through music classes </c:v>
                </c:pt>
              </c:strCache>
            </c:strRef>
          </c:cat>
          <c:val>
            <c:numRef>
              <c:f>MOTIVATION!$F$7:$G$7</c:f>
              <c:numCache>
                <c:formatCode>General</c:formatCode>
                <c:ptCount val="2"/>
                <c:pt idx="0">
                  <c:v>22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92-4F21-BE1F-7E1F17506226}"/>
            </c:ext>
          </c:extLst>
        </c:ser>
        <c:ser>
          <c:idx val="1"/>
          <c:order val="1"/>
          <c:tx>
            <c:strRef>
              <c:f>MOTIVATION!$E$8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MOTIVATION!$F$6:$G$6</c:f>
              <c:strCache>
                <c:ptCount val="2"/>
                <c:pt idx="0">
                  <c:v>1. I like collaboration through music classes </c:v>
                </c:pt>
                <c:pt idx="1">
                  <c:v>2. I don't like collaboration through music classes </c:v>
                </c:pt>
              </c:strCache>
            </c:strRef>
          </c:cat>
          <c:val>
            <c:numRef>
              <c:f>MOTIVATION!$F$8:$G$8</c:f>
              <c:numCache>
                <c:formatCode>General</c:formatCode>
                <c:ptCount val="2"/>
                <c:pt idx="0">
                  <c:v>28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92-4F21-BE1F-7E1F17506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5168880"/>
        <c:axId val="-55160176"/>
      </c:barChart>
      <c:catAx>
        <c:axId val="-5516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160176"/>
        <c:crosses val="autoZero"/>
        <c:auto val="1"/>
        <c:lblAlgn val="ctr"/>
        <c:lblOffset val="100"/>
        <c:noMultiLvlLbl val="0"/>
      </c:catAx>
      <c:valAx>
        <c:axId val="-5516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16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Traditions:</a:t>
            </a:r>
            <a:r>
              <a:rPr lang="en-US" baseline="0"/>
              <a:t> Do you like collaboration classes 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MOTIVATION!$I$106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MOTIVATION!$J$105:$N$105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MOTIVATION!$J$106:$N$106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90-4234-8FE4-2E8D5BAD8460}"/>
            </c:ext>
          </c:extLst>
        </c:ser>
        <c:ser>
          <c:idx val="1"/>
          <c:order val="1"/>
          <c:tx>
            <c:strRef>
              <c:f>MOTIVATION!$I$107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MOTIVATION!$J$105:$N$105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MOTIVATION!$J$107:$N$107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90-4234-8FE4-2E8D5BAD8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5712272"/>
        <c:axId val="-95704112"/>
      </c:barChart>
      <c:catAx>
        <c:axId val="-9571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704112"/>
        <c:crosses val="autoZero"/>
        <c:auto val="1"/>
        <c:lblAlgn val="ctr"/>
        <c:lblOffset val="100"/>
        <c:noMultiLvlLbl val="0"/>
      </c:catAx>
      <c:valAx>
        <c:axId val="-957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71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Traditions:</a:t>
            </a:r>
            <a:r>
              <a:rPr lang="en-US" baseline="0"/>
              <a:t> Do you like to participate actively in collaboration classes 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MOTIVATION!$T$105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MOTIVATION!$U$104:$Y$104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MOTIVATION!$U$105:$Y$105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05-4407-B8C4-94879BDB67A2}"/>
            </c:ext>
          </c:extLst>
        </c:ser>
        <c:ser>
          <c:idx val="1"/>
          <c:order val="1"/>
          <c:tx>
            <c:strRef>
              <c:f>MOTIVATION!$T$106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MOTIVATION!$U$104:$Y$104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MOTIVATION!$U$106:$Y$106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05-4407-B8C4-94879BDB67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5708464"/>
        <c:axId val="-95707920"/>
      </c:barChart>
      <c:catAx>
        <c:axId val="-9570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707920"/>
        <c:crosses val="autoZero"/>
        <c:auto val="1"/>
        <c:lblAlgn val="ctr"/>
        <c:lblOffset val="100"/>
        <c:noMultiLvlLbl val="0"/>
      </c:catAx>
      <c:valAx>
        <c:axId val="-95707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70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Traditions:</a:t>
            </a:r>
            <a:r>
              <a:rPr lang="en-US" baseline="0"/>
              <a:t> Are collaboration classes easy for you?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MOTIVATION!$V$109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MOTIVATION!$W$108:$AA$108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MOTIVATION!$W$109:$AA$109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73-4187-8A0A-6618BF806133}"/>
            </c:ext>
          </c:extLst>
        </c:ser>
        <c:ser>
          <c:idx val="1"/>
          <c:order val="1"/>
          <c:tx>
            <c:strRef>
              <c:f>MOTIVATION!$V$110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MOTIVATION!$W$108:$AA$108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MOTIVATION!$W$110:$AA$110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73-4187-8A0A-6618BF806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5710096"/>
        <c:axId val="-94570464"/>
      </c:barChart>
      <c:catAx>
        <c:axId val="-9571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4570464"/>
        <c:crosses val="autoZero"/>
        <c:auto val="1"/>
        <c:lblAlgn val="ctr"/>
        <c:lblOffset val="100"/>
        <c:noMultiLvlLbl val="0"/>
      </c:catAx>
      <c:valAx>
        <c:axId val="-94570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71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Artistic</a:t>
            </a:r>
            <a:r>
              <a:rPr lang="en-US" baseline="0"/>
              <a:t> views: Do you like to participate actively in the collaboration through music classes 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MOTIVATION!$R$40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MOTIVATION!$S$39:$W$39</c:f>
              <c:strCache>
                <c:ptCount val="5"/>
                <c:pt idx="0">
                  <c:v>1= 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MOTIVATION!$S$40:$W$40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14</c:v>
                </c:pt>
                <c:pt idx="3">
                  <c:v>23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9A-433C-AB45-E9C8263DE0D9}"/>
            </c:ext>
          </c:extLst>
        </c:ser>
        <c:ser>
          <c:idx val="1"/>
          <c:order val="1"/>
          <c:tx>
            <c:strRef>
              <c:f>MOTIVATION!$R$41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MOTIVATION!$S$39:$W$39</c:f>
              <c:strCache>
                <c:ptCount val="5"/>
                <c:pt idx="0">
                  <c:v>1= 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MOTIVATION!$S$41:$W$41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16</c:v>
                </c:pt>
                <c:pt idx="3">
                  <c:v>22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9A-433C-AB45-E9C8263DE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2381344"/>
        <c:axId val="-142375904"/>
      </c:barChart>
      <c:catAx>
        <c:axId val="-14238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2375904"/>
        <c:crosses val="autoZero"/>
        <c:auto val="1"/>
        <c:lblAlgn val="ctr"/>
        <c:lblOffset val="100"/>
        <c:noMultiLvlLbl val="0"/>
      </c:catAx>
      <c:valAx>
        <c:axId val="-14237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2381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Telling</a:t>
            </a:r>
            <a:r>
              <a:rPr lang="en-US" baseline="0"/>
              <a:t> stories: Do you like collaboration classes 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MOTIVATION!$I$121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MOTIVATION!$J$120:$N$120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MOTIVATION!$J$121:$N$121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13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69-4823-BAC7-1890610007CA}"/>
            </c:ext>
          </c:extLst>
        </c:ser>
        <c:ser>
          <c:idx val="1"/>
          <c:order val="1"/>
          <c:tx>
            <c:strRef>
              <c:f>MOTIVATION!$I$122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MOTIVATION!$J$120:$N$120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MOTIVATION!$J$122:$N$122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12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69-4823-BAC7-189061000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4574816"/>
        <c:axId val="-94574272"/>
      </c:barChart>
      <c:catAx>
        <c:axId val="-9457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4574272"/>
        <c:crosses val="autoZero"/>
        <c:auto val="1"/>
        <c:lblAlgn val="ctr"/>
        <c:lblOffset val="100"/>
        <c:noMultiLvlLbl val="0"/>
      </c:catAx>
      <c:valAx>
        <c:axId val="-9457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457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Telling</a:t>
            </a:r>
            <a:r>
              <a:rPr lang="en-US" baseline="0"/>
              <a:t> stories: Do you like to participate actively in collaboration classes 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MOTIVATION!$S$122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MOTIVATION!$T$121:$X$121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MOTIVATION!$T$122:$X$122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16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D0-405E-A39B-49AB0FAA1514}"/>
            </c:ext>
          </c:extLst>
        </c:ser>
        <c:ser>
          <c:idx val="1"/>
          <c:order val="1"/>
          <c:tx>
            <c:strRef>
              <c:f>MOTIVATION!$S$123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MOTIVATION!$T$121:$X$121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MOTIVATION!$T$123:$X$123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9</c:v>
                </c:pt>
                <c:pt idx="3">
                  <c:v>7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D0-405E-A39B-49AB0FAA15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4568288"/>
        <c:axId val="-94573728"/>
      </c:barChart>
      <c:catAx>
        <c:axId val="-9456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4573728"/>
        <c:crosses val="autoZero"/>
        <c:auto val="1"/>
        <c:lblAlgn val="ctr"/>
        <c:lblOffset val="100"/>
        <c:noMultiLvlLbl val="0"/>
      </c:catAx>
      <c:valAx>
        <c:axId val="-9457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4568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Telling</a:t>
            </a:r>
            <a:r>
              <a:rPr lang="en-US" baseline="0"/>
              <a:t> stories: Are collaboration classes easy for you?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MOTIVATION!$W$127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MOTIVATION!$X$126:$AB$126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MOTIVATION!$X$127:$AB$127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12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E2-4D00-9B28-222D8C566BDB}"/>
            </c:ext>
          </c:extLst>
        </c:ser>
        <c:ser>
          <c:idx val="1"/>
          <c:order val="1"/>
          <c:tx>
            <c:strRef>
              <c:f>MOTIVATION!$W$128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MOTIVATION!$X$126:$AB$126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MOTIVATION!$X$128:$AB$128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12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E2-4D00-9B28-222D8C566B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4573184"/>
        <c:axId val="-94566656"/>
      </c:barChart>
      <c:catAx>
        <c:axId val="-9457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4566656"/>
        <c:crosses val="autoZero"/>
        <c:auto val="1"/>
        <c:lblAlgn val="ctr"/>
        <c:lblOffset val="100"/>
        <c:noMultiLvlLbl val="0"/>
      </c:catAx>
      <c:valAx>
        <c:axId val="-9456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457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Artistic</a:t>
            </a:r>
            <a:r>
              <a:rPr lang="en-US" baseline="0"/>
              <a:t> views: Are collaboration through music classes easy for you?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MOTIVATION!$S$44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MOTIVATION!$T$43:$X$43</c:f>
              <c:strCache>
                <c:ptCount val="5"/>
                <c:pt idx="0">
                  <c:v>1= 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MOTIVATION!$T$44:$X$44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15</c:v>
                </c:pt>
                <c:pt idx="3">
                  <c:v>26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B0-4F0E-BE2F-AB2F97875E48}"/>
            </c:ext>
          </c:extLst>
        </c:ser>
        <c:ser>
          <c:idx val="1"/>
          <c:order val="1"/>
          <c:tx>
            <c:strRef>
              <c:f>MOTIVATION!$S$45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MOTIVATION!$T$43:$X$43</c:f>
              <c:strCache>
                <c:ptCount val="5"/>
                <c:pt idx="0">
                  <c:v>1= 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MOTIVATION!$T$45:$X$45</c:f>
              <c:numCache>
                <c:formatCode>General</c:formatCode>
                <c:ptCount val="5"/>
                <c:pt idx="0">
                  <c:v>0</c:v>
                </c:pt>
                <c:pt idx="1">
                  <c:v>9</c:v>
                </c:pt>
                <c:pt idx="2">
                  <c:v>18</c:v>
                </c:pt>
                <c:pt idx="3">
                  <c:v>21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B0-4F0E-BE2F-AB2F97875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2390048"/>
        <c:axId val="-142384064"/>
      </c:barChart>
      <c:catAx>
        <c:axId val="-14239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2384064"/>
        <c:crosses val="autoZero"/>
        <c:auto val="1"/>
        <c:lblAlgn val="ctr"/>
        <c:lblOffset val="100"/>
        <c:noMultiLvlLbl val="0"/>
      </c:catAx>
      <c:valAx>
        <c:axId val="-142384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239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Festive</a:t>
            </a:r>
            <a:r>
              <a:rPr lang="en-US" baseline="0"/>
              <a:t> school days: Do you like collaboration classes 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MOTIVATION!$I$58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MOTIVATION!$J$57:$N$57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MOTIVATION!$J$58:$N$58</c:f>
              <c:numCache>
                <c:formatCode>General</c:formatCode>
                <c:ptCount val="5"/>
                <c:pt idx="0">
                  <c:v>0</c:v>
                </c:pt>
                <c:pt idx="1">
                  <c:v>10</c:v>
                </c:pt>
                <c:pt idx="2">
                  <c:v>14</c:v>
                </c:pt>
                <c:pt idx="3">
                  <c:v>10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78-4196-9880-087C9CE0A3CF}"/>
            </c:ext>
          </c:extLst>
        </c:ser>
        <c:ser>
          <c:idx val="1"/>
          <c:order val="1"/>
          <c:tx>
            <c:strRef>
              <c:f>MOTIVATION!$I$59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MOTIVATION!$J$57:$N$57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MOTIVATION!$J$59:$N$59</c:f>
              <c:numCache>
                <c:formatCode>General</c:formatCode>
                <c:ptCount val="5"/>
                <c:pt idx="0">
                  <c:v>0</c:v>
                </c:pt>
                <c:pt idx="1">
                  <c:v>8</c:v>
                </c:pt>
                <c:pt idx="2">
                  <c:v>12</c:v>
                </c:pt>
                <c:pt idx="3">
                  <c:v>10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78-4196-9880-087C9CE0A3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2379168"/>
        <c:axId val="-332463728"/>
      </c:barChart>
      <c:catAx>
        <c:axId val="-14237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32463728"/>
        <c:crosses val="autoZero"/>
        <c:auto val="1"/>
        <c:lblAlgn val="ctr"/>
        <c:lblOffset val="100"/>
        <c:noMultiLvlLbl val="0"/>
      </c:catAx>
      <c:valAx>
        <c:axId val="-33246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237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Festive</a:t>
            </a:r>
            <a:r>
              <a:rPr lang="en-US" baseline="0"/>
              <a:t> school days: Do you like to participate actively in collaboration classes 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MOTIVATION!$S$58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MOTIVATION!$T$57:$X$57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MOTIVATION!$T$58:$X$58</c:f>
              <c:numCache>
                <c:formatCode>General</c:formatCode>
                <c:ptCount val="5"/>
                <c:pt idx="0">
                  <c:v>0</c:v>
                </c:pt>
                <c:pt idx="1">
                  <c:v>8</c:v>
                </c:pt>
                <c:pt idx="2">
                  <c:v>11</c:v>
                </c:pt>
                <c:pt idx="3">
                  <c:v>13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8E-409A-A934-B0FEA0C7A7C4}"/>
            </c:ext>
          </c:extLst>
        </c:ser>
        <c:ser>
          <c:idx val="1"/>
          <c:order val="1"/>
          <c:tx>
            <c:strRef>
              <c:f>MOTIVATION!$S$59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MOTIVATION!$T$57:$X$57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MOTIVATION!$T$59:$X$59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8E-409A-A934-B0FEA0C7A7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6253376"/>
        <c:axId val="-96249024"/>
      </c:barChart>
      <c:catAx>
        <c:axId val="-9625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6249024"/>
        <c:crosses val="autoZero"/>
        <c:auto val="1"/>
        <c:lblAlgn val="ctr"/>
        <c:lblOffset val="100"/>
        <c:noMultiLvlLbl val="0"/>
      </c:catAx>
      <c:valAx>
        <c:axId val="-9624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625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Festive</a:t>
            </a:r>
            <a:r>
              <a:rPr lang="en-US" baseline="0"/>
              <a:t> school days: Are collaboration classes easy for you?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MOTIVATION!$T$63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MOTIVATION!$U$62:$Y$62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MOTIVATION!$U$63:$Y$63</c:f>
              <c:numCache>
                <c:formatCode>General</c:formatCode>
                <c:ptCount val="5"/>
                <c:pt idx="0">
                  <c:v>0</c:v>
                </c:pt>
                <c:pt idx="1">
                  <c:v>11</c:v>
                </c:pt>
                <c:pt idx="2">
                  <c:v>15</c:v>
                </c:pt>
                <c:pt idx="3">
                  <c:v>4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E3-4063-BC02-DC37A9A402AA}"/>
            </c:ext>
          </c:extLst>
        </c:ser>
        <c:ser>
          <c:idx val="1"/>
          <c:order val="1"/>
          <c:tx>
            <c:strRef>
              <c:f>MOTIVATION!$T$64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MOTIVATION!$U$62:$Y$62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MOTIVATION!$U$64:$Y$64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11</c:v>
                </c:pt>
                <c:pt idx="3">
                  <c:v>9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E3-4063-BC02-DC37A9A40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6251200"/>
        <c:axId val="-96250656"/>
      </c:barChart>
      <c:catAx>
        <c:axId val="-9625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6250656"/>
        <c:crosses val="autoZero"/>
        <c:auto val="1"/>
        <c:lblAlgn val="ctr"/>
        <c:lblOffset val="100"/>
        <c:noMultiLvlLbl val="0"/>
      </c:catAx>
      <c:valAx>
        <c:axId val="-9625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6251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Motivation</a:t>
            </a:r>
            <a:r>
              <a:rPr lang="en-US" baseline="0"/>
              <a:t> 3rd grade: Christmas Time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MOTIVATION!$E$21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MOTIVATION!$F$20:$G$20</c:f>
              <c:strCache>
                <c:ptCount val="2"/>
                <c:pt idx="0">
                  <c:v>1. I like collaboration through music classes </c:v>
                </c:pt>
                <c:pt idx="1">
                  <c:v>2. I don't like collaboration through music classes </c:v>
                </c:pt>
              </c:strCache>
            </c:strRef>
          </c:cat>
          <c:val>
            <c:numRef>
              <c:f>MOTIVATION!$F$21:$G$21</c:f>
              <c:numCache>
                <c:formatCode>General</c:formatCode>
                <c:ptCount val="2"/>
                <c:pt idx="0">
                  <c:v>18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46-45C2-A082-378C33375B2E}"/>
            </c:ext>
          </c:extLst>
        </c:ser>
        <c:ser>
          <c:idx val="1"/>
          <c:order val="1"/>
          <c:tx>
            <c:strRef>
              <c:f>MOTIVATION!$E$22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MOTIVATION!$F$20:$G$20</c:f>
              <c:strCache>
                <c:ptCount val="2"/>
                <c:pt idx="0">
                  <c:v>1. I like collaboration through music classes </c:v>
                </c:pt>
                <c:pt idx="1">
                  <c:v>2. I don't like collaboration through music classes </c:v>
                </c:pt>
              </c:strCache>
            </c:strRef>
          </c:cat>
          <c:val>
            <c:numRef>
              <c:f>MOTIVATION!$F$22:$G$22</c:f>
              <c:numCache>
                <c:formatCode>General</c:formatCode>
                <c:ptCount val="2"/>
                <c:pt idx="0">
                  <c:v>20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46-45C2-A082-378C33375B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4566112"/>
        <c:axId val="-94565024"/>
      </c:barChart>
      <c:catAx>
        <c:axId val="-9456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4565024"/>
        <c:crosses val="autoZero"/>
        <c:auto val="1"/>
        <c:lblAlgn val="ctr"/>
        <c:lblOffset val="100"/>
        <c:noMultiLvlLbl val="0"/>
      </c:catAx>
      <c:valAx>
        <c:axId val="-9456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456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Secondary:</a:t>
            </a:r>
            <a:r>
              <a:rPr lang="en-US" baseline="0"/>
              <a:t> Christmas time: Do you like collaboration classes 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MOTIVATION!$I$74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MOTIVATION!$J$73:$N$73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MOTIVATION!$J$74:$N$74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97-4D0B-AE94-56712CAD2FE3}"/>
            </c:ext>
          </c:extLst>
        </c:ser>
        <c:ser>
          <c:idx val="1"/>
          <c:order val="1"/>
          <c:tx>
            <c:strRef>
              <c:f>MOTIVATION!$I$75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MOTIVATION!$J$73:$N$73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MOTIVATION!$J$75:$N$75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7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97-4D0B-AE94-56712CAD2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6251744"/>
        <c:axId val="-96255552"/>
      </c:barChart>
      <c:catAx>
        <c:axId val="-9625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6255552"/>
        <c:crosses val="autoZero"/>
        <c:auto val="1"/>
        <c:lblAlgn val="ctr"/>
        <c:lblOffset val="100"/>
        <c:noMultiLvlLbl val="0"/>
      </c:catAx>
      <c:valAx>
        <c:axId val="-96255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6251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Secondary:</a:t>
            </a:r>
            <a:r>
              <a:rPr lang="en-US" baseline="0"/>
              <a:t> Christmas time: Do you like to participate actively in collaboration classes 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MOTIVATION!$R$73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MOTIVATION!$S$72:$W$72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MOTIVATION!$S$73:$W$73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13-40BF-9F55-F3C661569E36}"/>
            </c:ext>
          </c:extLst>
        </c:ser>
        <c:ser>
          <c:idx val="1"/>
          <c:order val="1"/>
          <c:tx>
            <c:strRef>
              <c:f>MOTIVATION!$R$74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MOTIVATION!$S$72:$W$72</c:f>
              <c:strCache>
                <c:ptCount val="5"/>
                <c:pt idx="0">
                  <c:v>1=not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5=totally</c:v>
                </c:pt>
              </c:strCache>
            </c:strRef>
          </c:cat>
          <c:val>
            <c:numRef>
              <c:f>MOTIVATION!$S$74:$W$74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6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13-40BF-9F55-F3C661569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5714448"/>
        <c:axId val="-95706832"/>
      </c:barChart>
      <c:catAx>
        <c:axId val="-9571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706832"/>
        <c:crosses val="autoZero"/>
        <c:auto val="1"/>
        <c:lblAlgn val="ctr"/>
        <c:lblOffset val="100"/>
        <c:noMultiLvlLbl val="0"/>
      </c:catAx>
      <c:valAx>
        <c:axId val="-9570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71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5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8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7473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00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0602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53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30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8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3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2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5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4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2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7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6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5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5BCA8-555C-49A9-9FD1-606452FF43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D33567-F02C-472B-AEFB-DB9C3657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9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3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chart" Target="../charts/chart16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0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844" y="3965902"/>
            <a:ext cx="9810750" cy="2275871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800" b="1" dirty="0">
                <a:latin typeface="Georgia" panose="02040502050405020303" pitchFamily="18" charset="0"/>
              </a:rPr>
              <a:t>INCLUSION THROUGH MUSIC </a:t>
            </a:r>
          </a:p>
          <a:p>
            <a:pPr algn="ctr" fontAlgn="auto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4000" b="1" dirty="0">
                <a:solidFill>
                  <a:srgbClr val="002060"/>
                </a:solidFill>
                <a:latin typeface="Georgia" panose="02040502050405020303" pitchFamily="18" charset="0"/>
              </a:rPr>
              <a:t>Talk to me, not about me…</a:t>
            </a:r>
          </a:p>
          <a:p>
            <a:pPr algn="ctr" fontAlgn="auto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4300" b="1" dirty="0">
                <a:solidFill>
                  <a:srgbClr val="00B050"/>
                </a:solidFill>
                <a:latin typeface="Georgia" panose="02040502050405020303" pitchFamily="18" charset="0"/>
              </a:rPr>
              <a:t>EVALUATION</a:t>
            </a:r>
            <a:endParaRPr lang="ro-RO" sz="4300" b="1" dirty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  <p:sp>
        <p:nvSpPr>
          <p:cNvPr id="18434" name="Title 1"/>
          <p:cNvSpPr txBox="1"/>
          <p:nvPr/>
        </p:nvSpPr>
        <p:spPr bwMode="auto">
          <a:xfrm>
            <a:off x="892797" y="1523362"/>
            <a:ext cx="9144000" cy="1128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4800" dirty="0">
                <a:latin typeface="Georgia" panose="02040502050405020303" pitchFamily="18" charset="0"/>
              </a:rPr>
              <a:t>Music is… Life Long Learning</a:t>
            </a:r>
            <a:endParaRPr lang="ro-RO" sz="4800" dirty="0">
              <a:latin typeface="Georgia" panose="02040502050405020303" pitchFamily="18" charset="0"/>
            </a:endParaRPr>
          </a:p>
        </p:txBody>
      </p:sp>
      <p:sp>
        <p:nvSpPr>
          <p:cNvPr id="18435" name="Title 1"/>
          <p:cNvSpPr txBox="1"/>
          <p:nvPr/>
        </p:nvSpPr>
        <p:spPr bwMode="auto">
          <a:xfrm>
            <a:off x="611219" y="2782888"/>
            <a:ext cx="9144000" cy="749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3200" b="1" dirty="0" err="1">
                <a:latin typeface="Georgia" panose="02040502050405020303" pitchFamily="18" charset="0"/>
              </a:rPr>
              <a:t>Liceul</a:t>
            </a:r>
            <a:r>
              <a:rPr lang="en-US" sz="3200" b="1" dirty="0">
                <a:latin typeface="Georgia" panose="02040502050405020303" pitchFamily="18" charset="0"/>
              </a:rPr>
              <a:t> de Arte “Regina Maria” Alba Iulia</a:t>
            </a:r>
          </a:p>
        </p:txBody>
      </p:sp>
      <p:pic>
        <p:nvPicPr>
          <p:cNvPr id="18436" name="Picture 1" descr="Erasmus+-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3288" y="868363"/>
            <a:ext cx="2190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" descr="logo Music i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28575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3" descr="sigla_ultima Variant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9788" y="317500"/>
            <a:ext cx="14319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982663" y="-119063"/>
            <a:ext cx="12192000" cy="4572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982663" y="814388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o-RO" sz="1200"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endParaRPr lang="ro-RO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982663" y="2243138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o-RO" sz="1200"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  <a:endParaRPr lang="ro-RO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42" name="Rectangle 7"/>
          <p:cNvSpPr>
            <a:spLocks noChangeArrowheads="1"/>
          </p:cNvSpPr>
          <p:nvPr/>
        </p:nvSpPr>
        <p:spPr bwMode="auto">
          <a:xfrm>
            <a:off x="982663" y="3157538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o-RO" sz="1200"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endParaRPr lang="ro-RO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840" y="1963530"/>
            <a:ext cx="7542506" cy="75057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300" dirty="0">
                <a:latin typeface="Georgia" panose="02040502050405020303" pitchFamily="18" charset="0"/>
                <a:cs typeface="Times New Roman" panose="02020603050405020304" pitchFamily="18" charset="0"/>
              </a:rPr>
              <a:t>IMPACT EVALUATION</a:t>
            </a:r>
            <a:endParaRPr lang="ro-RO" sz="33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3" descr="sigla_ultima Varia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317500"/>
            <a:ext cx="14319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logo Music i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28575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" descr="Erasmus+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288" y="868363"/>
            <a:ext cx="2190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2470244" y="2645861"/>
          <a:ext cx="5543266" cy="3319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63728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0" y="2076332"/>
            <a:ext cx="7542506" cy="75057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300" dirty="0">
                <a:latin typeface="Georgia" panose="02040502050405020303" pitchFamily="18" charset="0"/>
                <a:cs typeface="Times New Roman" panose="02020603050405020304" pitchFamily="18" charset="0"/>
              </a:rPr>
              <a:t>IMPACT EVALUATION</a:t>
            </a:r>
            <a:endParaRPr lang="ro-RO" sz="33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3" descr="sigla_ultima Varia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317500"/>
            <a:ext cx="14319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logo Music i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28575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" descr="Erasmus+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288" y="868363"/>
            <a:ext cx="2190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548185" y="276352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5264036" y="276225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44686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0" y="2076332"/>
            <a:ext cx="7542506" cy="75057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300" dirty="0">
                <a:latin typeface="Georgia" panose="02040502050405020303" pitchFamily="18" charset="0"/>
                <a:cs typeface="Times New Roman" panose="02020603050405020304" pitchFamily="18" charset="0"/>
              </a:rPr>
              <a:t>IMPACT EVALUATION</a:t>
            </a:r>
            <a:endParaRPr lang="ro-RO" sz="33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3" descr="sigla_ultima Varia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317500"/>
            <a:ext cx="14319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logo Music i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28575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" descr="Erasmus+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288" y="868363"/>
            <a:ext cx="2190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018179" y="2654338"/>
          <a:ext cx="5088341" cy="3145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943" y="2947916"/>
            <a:ext cx="3066197" cy="229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257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091" y="1895291"/>
            <a:ext cx="7542506" cy="75057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300" dirty="0">
                <a:latin typeface="Georgia" panose="02040502050405020303" pitchFamily="18" charset="0"/>
                <a:cs typeface="Times New Roman" panose="02020603050405020304" pitchFamily="18" charset="0"/>
              </a:rPr>
              <a:t>IMPACT EVALUATION</a:t>
            </a:r>
            <a:endParaRPr lang="ro-RO" sz="33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3" descr="sigla_ultima Varia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317500"/>
            <a:ext cx="14319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logo Music i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28575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" descr="Erasmus+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288" y="868363"/>
            <a:ext cx="2190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370764" y="264586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5202072" y="264586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57529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124" y="1990825"/>
            <a:ext cx="7542506" cy="75057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300" dirty="0">
                <a:latin typeface="Georgia" panose="02040502050405020303" pitchFamily="18" charset="0"/>
                <a:cs typeface="Times New Roman" panose="02020603050405020304" pitchFamily="18" charset="0"/>
              </a:rPr>
              <a:t>IMPACT EVALUATION</a:t>
            </a:r>
            <a:endParaRPr lang="ro-RO" sz="33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3" descr="sigla_ultima Varia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317500"/>
            <a:ext cx="14319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logo Music i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28575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" descr="Erasmus+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288" y="868363"/>
            <a:ext cx="2190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2271713" y="2645861"/>
          <a:ext cx="5556913" cy="3360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20951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091" y="1895291"/>
            <a:ext cx="7542506" cy="75057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300" dirty="0">
                <a:latin typeface="Georgia" panose="02040502050405020303" pitchFamily="18" charset="0"/>
                <a:cs typeface="Times New Roman" panose="02020603050405020304" pitchFamily="18" charset="0"/>
              </a:rPr>
              <a:t>IMPACT EVALUATION</a:t>
            </a:r>
            <a:endParaRPr lang="ro-RO" sz="33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3" descr="sigla_ultima Varia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317500"/>
            <a:ext cx="14319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logo Music i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28575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" descr="Erasmus+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288" y="868363"/>
            <a:ext cx="2190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561833" y="264586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5147481" y="264586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588635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249" y="2072712"/>
            <a:ext cx="7542506" cy="75057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300" dirty="0">
                <a:latin typeface="Georgia" panose="02040502050405020303" pitchFamily="18" charset="0"/>
                <a:cs typeface="Times New Roman" panose="02020603050405020304" pitchFamily="18" charset="0"/>
              </a:rPr>
              <a:t>IMPACT EVALUATION</a:t>
            </a:r>
            <a:endParaRPr lang="ro-RO" sz="33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3" descr="sigla_ultima Varia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317500"/>
            <a:ext cx="14319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logo Music i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28575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" descr="Erasmus+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288" y="868363"/>
            <a:ext cx="2190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2321806" y="2660840"/>
          <a:ext cx="5693391" cy="3483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15984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091" y="1607450"/>
            <a:ext cx="7542506" cy="75057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300" dirty="0">
                <a:latin typeface="Georgia" panose="02040502050405020303" pitchFamily="18" charset="0"/>
                <a:cs typeface="Times New Roman" panose="02020603050405020304" pitchFamily="18" charset="0"/>
              </a:rPr>
              <a:t>IMPACT EVALUATION</a:t>
            </a:r>
            <a:endParaRPr lang="ro-RO" sz="33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3" descr="sigla_ultima Varia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317500"/>
            <a:ext cx="14319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logo Music i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28575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" descr="Erasmus+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288" y="868363"/>
            <a:ext cx="2190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232012" y="2131362"/>
          <a:ext cx="4778991" cy="3033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5168501" y="2972169"/>
          <a:ext cx="4685181" cy="2968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9076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0" y="1880405"/>
            <a:ext cx="7542506" cy="75057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300" dirty="0">
                <a:latin typeface="Georgia" panose="02040502050405020303" pitchFamily="18" charset="0"/>
                <a:cs typeface="Times New Roman" panose="02020603050405020304" pitchFamily="18" charset="0"/>
              </a:rPr>
              <a:t>IMPACT EVALUATION</a:t>
            </a:r>
            <a:endParaRPr lang="ro-RO" sz="33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3" descr="sigla_ultima Varia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317500"/>
            <a:ext cx="14319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logo Music i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28575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" descr="Erasmus+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288" y="868363"/>
            <a:ext cx="2190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402115" y="2559693"/>
          <a:ext cx="5400603" cy="32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2510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091" y="1895291"/>
            <a:ext cx="7542506" cy="75057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300" dirty="0">
                <a:latin typeface="Georgia" panose="02040502050405020303" pitchFamily="18" charset="0"/>
                <a:cs typeface="Times New Roman" panose="02020603050405020304" pitchFamily="18" charset="0"/>
              </a:rPr>
              <a:t>IMPACT EVALUATION</a:t>
            </a:r>
            <a:endParaRPr lang="ro-RO" sz="33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3" descr="sigla_ultima Varia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317500"/>
            <a:ext cx="14319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logo Music i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28575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" descr="Erasmus+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288" y="868363"/>
            <a:ext cx="2190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507241" y="276869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5229367" y="27670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9261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272" y="1936235"/>
            <a:ext cx="7542506" cy="75057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300" dirty="0">
                <a:latin typeface="Georgia" panose="02040502050405020303" pitchFamily="18" charset="0"/>
                <a:cs typeface="Times New Roman" panose="02020603050405020304" pitchFamily="18" charset="0"/>
              </a:rPr>
              <a:t>IMPACT EVALUATION</a:t>
            </a:r>
            <a:endParaRPr lang="ro-RO" sz="33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3" descr="sigla_ultima Varia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317500"/>
            <a:ext cx="14319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logo Music i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28575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" descr="Erasmus+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288" y="868363"/>
            <a:ext cx="2190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2620371" y="2645861"/>
          <a:ext cx="5202072" cy="3181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29388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091" y="1895291"/>
            <a:ext cx="7542506" cy="75057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300" dirty="0">
                <a:latin typeface="Georgia" panose="02040502050405020303" pitchFamily="18" charset="0"/>
                <a:cs typeface="Times New Roman" panose="02020603050405020304" pitchFamily="18" charset="0"/>
              </a:rPr>
              <a:t>IMPACT EVALUATION</a:t>
            </a:r>
            <a:endParaRPr lang="ro-RO" sz="33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3" descr="sigla_ultima Varia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317500"/>
            <a:ext cx="14319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logo Music i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28575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" descr="Erasmus+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288" y="868363"/>
            <a:ext cx="2190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2534484" y="2644056"/>
          <a:ext cx="5435808" cy="3201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3177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091" y="1895291"/>
            <a:ext cx="7542506" cy="75057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300" dirty="0">
                <a:latin typeface="Georgia" panose="02040502050405020303" pitchFamily="18" charset="0"/>
                <a:cs typeface="Times New Roman" panose="02020603050405020304" pitchFamily="18" charset="0"/>
              </a:rPr>
              <a:t>IMPACT EVALUATION</a:t>
            </a:r>
            <a:endParaRPr lang="ro-RO" sz="33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3" descr="sigla_ultima Varia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317500"/>
            <a:ext cx="14319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logo Music i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28575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" descr="Erasmus+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288" y="868363"/>
            <a:ext cx="2190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70764" y="264586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5147481" y="264586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574491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091" y="1895291"/>
            <a:ext cx="7542506" cy="75057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300" dirty="0">
                <a:latin typeface="Georgia" panose="02040502050405020303" pitchFamily="18" charset="0"/>
                <a:cs typeface="Times New Roman" panose="02020603050405020304" pitchFamily="18" charset="0"/>
              </a:rPr>
              <a:t>IMPACT EVALUATION</a:t>
            </a:r>
            <a:endParaRPr lang="ro-RO" sz="33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3" descr="sigla_ultima Varia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317500"/>
            <a:ext cx="14319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logo Music i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28575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" descr="Erasmus+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288" y="868363"/>
            <a:ext cx="2190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2743200" y="2645860"/>
          <a:ext cx="5543265" cy="3318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17069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091" y="1895291"/>
            <a:ext cx="7542506" cy="75057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300" dirty="0">
                <a:latin typeface="Georgia" panose="02040502050405020303" pitchFamily="18" charset="0"/>
                <a:cs typeface="Times New Roman" panose="02020603050405020304" pitchFamily="18" charset="0"/>
              </a:rPr>
              <a:t>IMPACT EVALUATION</a:t>
            </a:r>
            <a:endParaRPr lang="ro-RO" sz="33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3" descr="sigla_ultima Varia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317500"/>
            <a:ext cx="14319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logo Music i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28575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" descr="Erasmus+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288" y="868363"/>
            <a:ext cx="2190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452651" y="248048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5270311" y="246683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091762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289</Words>
  <Application>Microsoft Office PowerPoint</Application>
  <PresentationFormat>Widescreen</PresentationFormat>
  <Paragraphs>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Times New Roman</vt:lpstr>
      <vt:lpstr>Trebuchet MS</vt:lpstr>
      <vt:lpstr>Wingdings 3</vt:lpstr>
      <vt:lpstr>Facet</vt:lpstr>
      <vt:lpstr>PowerPoint Presentation</vt:lpstr>
      <vt:lpstr>IMPACT EVALUATION</vt:lpstr>
      <vt:lpstr>IMPACT EVALUATION</vt:lpstr>
      <vt:lpstr>IMPACT EVALUATION</vt:lpstr>
      <vt:lpstr>IMPACT EVALUATION</vt:lpstr>
      <vt:lpstr>IMPACT EVALUATION</vt:lpstr>
      <vt:lpstr>IMPACT EVALUATION</vt:lpstr>
      <vt:lpstr>IMPACT EVALUATION</vt:lpstr>
      <vt:lpstr>IMPACT EVALUATION</vt:lpstr>
      <vt:lpstr>IMPACT EVALUATION</vt:lpstr>
      <vt:lpstr>IMPACT EVALUATION</vt:lpstr>
      <vt:lpstr>IMPACT EVALUATION</vt:lpstr>
      <vt:lpstr>IMPACT EVALUATION</vt:lpstr>
      <vt:lpstr>IMPACT EVALUATION</vt:lpstr>
      <vt:lpstr>IMPACT EVALUATION</vt:lpstr>
      <vt:lpstr>IMPACT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Dioșan</dc:creator>
  <cp:lastModifiedBy>Alex Dioșan</cp:lastModifiedBy>
  <cp:revision>1</cp:revision>
  <dcterms:created xsi:type="dcterms:W3CDTF">2018-08-21T20:15:51Z</dcterms:created>
  <dcterms:modified xsi:type="dcterms:W3CDTF">2018-08-21T20:19:43Z</dcterms:modified>
</cp:coreProperties>
</file>