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style33.xml" ContentType="application/vnd.ms-office.chartstyle+xml"/>
  <Override PartName="/ppt/slides/slide36.xml" ContentType="application/vnd.openxmlformats-officedocument.presentationml.slide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style11.xml" ContentType="application/vnd.ms-office.chart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olors30.xml" ContentType="application/vnd.ms-office.chartcolorstyle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style1.xml" ContentType="application/vnd.ms-office.chartstyle+xml"/>
  <Override PartName="/ppt/charts/style34.xml" ContentType="application/vnd.ms-office.chartstyle+xml"/>
  <Override PartName="/ppt/charts/style23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olors35.xml" ContentType="application/vnd.ms-office.chartcolorstyl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Default Extension="gif" ContentType="image/gif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28.xml" ContentType="application/vnd.ms-office.chartstyle+xml"/>
  <Override PartName="/ppt/charts/style6.xml" ContentType="application/vnd.ms-office.chartstyl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charts/style17.xml" ContentType="application/vnd.ms-office.chartstyle+xml"/>
  <Override PartName="/ppt/charts/style35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4.xml" ContentType="application/vnd.ms-office.chartstyle+xml"/>
  <Override PartName="/ppt/charts/colors29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style31.xml" ContentType="application/vnd.ms-office.chartstyle+xml"/>
  <Override PartName="/ppt/charts/colors18.xml" ContentType="application/vnd.ms-office.chartcolorstyle+xml"/>
  <Override PartName="/ppt/charts/colors3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style2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6.xml" ContentType="application/vnd.ms-office.chartstyle+xml"/>
  <Override PartName="/ppt/charts/style25.xml" ContentType="application/vnd.ms-office.chartstyle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charts/colors9.xml" ContentType="application/vnd.ms-office.chartcolorstyle+xml"/>
  <Override PartName="/ppt/charts/style14.xml" ContentType="application/vnd.ms-office.chartstyle+xml"/>
  <Override PartName="/ppt/charts/style32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olors33.xml" ContentType="application/vnd.ms-office.chartcolor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  <Override PartName="/ppt/charts/colors22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style19.xml" ContentType="application/vnd.ms-office.chart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charts/style4.xml" ContentType="application/vnd.ms-office.chartstyle+xml"/>
  <Override PartName="/ppt/charts/style26.xml" ContentType="application/vnd.ms-office.chartstyle+xml"/>
  <Override PartName="/ppt/slides/slide29.xml" ContentType="application/vnd.openxmlformats-officedocument.presentationml.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charts/colors27.xml" ContentType="application/vnd.ms-office.chartcolor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99" r:id="rId3"/>
    <p:sldId id="257" r:id="rId4"/>
    <p:sldId id="357" r:id="rId5"/>
    <p:sldId id="398" r:id="rId6"/>
    <p:sldId id="358" r:id="rId7"/>
    <p:sldId id="356" r:id="rId8"/>
    <p:sldId id="360" r:id="rId9"/>
    <p:sldId id="362" r:id="rId10"/>
    <p:sldId id="367" r:id="rId11"/>
    <p:sldId id="364" r:id="rId12"/>
    <p:sldId id="365" r:id="rId13"/>
    <p:sldId id="369" r:id="rId14"/>
    <p:sldId id="368" r:id="rId15"/>
    <p:sldId id="371" r:id="rId16"/>
    <p:sldId id="372" r:id="rId17"/>
    <p:sldId id="373" r:id="rId18"/>
    <p:sldId id="354" r:id="rId19"/>
    <p:sldId id="258" r:id="rId20"/>
    <p:sldId id="259" r:id="rId21"/>
    <p:sldId id="260" r:id="rId22"/>
    <p:sldId id="261" r:id="rId23"/>
    <p:sldId id="264" r:id="rId24"/>
    <p:sldId id="262" r:id="rId25"/>
    <p:sldId id="374" r:id="rId26"/>
    <p:sldId id="375" r:id="rId27"/>
    <p:sldId id="376" r:id="rId28"/>
    <p:sldId id="377" r:id="rId29"/>
    <p:sldId id="304" r:id="rId30"/>
    <p:sldId id="306" r:id="rId31"/>
    <p:sldId id="334" r:id="rId32"/>
    <p:sldId id="307" r:id="rId33"/>
    <p:sldId id="335" r:id="rId34"/>
    <p:sldId id="308" r:id="rId35"/>
    <p:sldId id="309" r:id="rId36"/>
    <p:sldId id="310" r:id="rId37"/>
    <p:sldId id="366" r:id="rId38"/>
    <p:sldId id="387" r:id="rId39"/>
    <p:sldId id="388" r:id="rId40"/>
    <p:sldId id="389" r:id="rId41"/>
    <p:sldId id="392" r:id="rId42"/>
    <p:sldId id="320" r:id="rId43"/>
    <p:sldId id="321" r:id="rId44"/>
    <p:sldId id="338" r:id="rId45"/>
    <p:sldId id="322" r:id="rId46"/>
    <p:sldId id="323" r:id="rId47"/>
    <p:sldId id="339" r:id="rId48"/>
    <p:sldId id="324" r:id="rId49"/>
    <p:sldId id="325" r:id="rId50"/>
    <p:sldId id="350" r:id="rId51"/>
    <p:sldId id="384" r:id="rId52"/>
    <p:sldId id="385" r:id="rId53"/>
    <p:sldId id="390" r:id="rId54"/>
    <p:sldId id="391" r:id="rId55"/>
    <p:sldId id="393" r:id="rId56"/>
    <p:sldId id="326" r:id="rId57"/>
    <p:sldId id="328" r:id="rId58"/>
    <p:sldId id="329" r:id="rId59"/>
    <p:sldId id="342" r:id="rId60"/>
    <p:sldId id="380" r:id="rId61"/>
    <p:sldId id="330" r:id="rId62"/>
    <p:sldId id="331" r:id="rId63"/>
    <p:sldId id="332" r:id="rId64"/>
    <p:sldId id="351" r:id="rId65"/>
    <p:sldId id="381" r:id="rId66"/>
    <p:sldId id="382" r:id="rId67"/>
    <p:sldId id="394" r:id="rId68"/>
    <p:sldId id="395" r:id="rId69"/>
    <p:sldId id="396" r:id="rId70"/>
    <p:sldId id="383" r:id="rId71"/>
    <p:sldId id="386" r:id="rId72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ivia\Documents\erasmus%20+\DOCUMENTE%20ERASMUS+\evaluation\evaluare%20math%20ict\TABEL-MATH-quest-comp-motiv-ss-parent-prof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ivia\Documents\erasmus%20+\DOCUMENTE%20ERASMUS+\evaluation\evaluare%20math%20ict\TABEL-MATH-quest-comp-motiv-ss-parent-profi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ivia\Documents\erasmus%20+\DOCUMENTE%20ERASMUS+\evaluation\evaluare%20math%20ict\TABEL-MATH-quest-comp-motiv-ss-parent-profi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Livia\Documents\erasmus%20+\DOCUMENTE%20ERASMUS+\evaluation\evaluare%20math%20ict\TABEL-MATH-quest-comp-motiv-ss-parent-prof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Livia\Documents\erasmus%20+\DOCUMENTE%20ERASMUS+\evaluation\evaluare%20math%20ict\TABEL-MOTIVATION-CL-3-7-ICT-Math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Livia\Documents\erasmus%20+\DOCUMENTE%20ERASMUS+\evaluation\evaluare%20math%20ict\TABEL-quest-elevi-profi-I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Evaluation</a:t>
            </a:r>
            <a:r>
              <a:rPr lang="en-US" sz="1600" b="1" baseline="0" dirty="0"/>
              <a:t> - Motivation (grade 3A)</a:t>
            </a:r>
            <a:endParaRPr lang="en-US" b="1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'[TABEL-MATH-quest-comp-motiv-ss-parent-profi.xlsx]Foaie1'!$F$23</c:f>
              <c:strCache>
                <c:ptCount val="1"/>
                <c:pt idx="0">
                  <c:v>1. I like the MATH classes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'[TABEL-MATH-quest-comp-motiv-ss-parent-profi.xlsx]Foaie1'!$G$22:$H$22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'[TABEL-MATH-quest-comp-motiv-ss-parent-profi.xlsx]Foaie1'!$G$23:$H$23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'[TABEL-MATH-quest-comp-motiv-ss-parent-profi.xlsx]Foaie1'!$F$24</c:f>
              <c:strCache>
                <c:ptCount val="1"/>
                <c:pt idx="0">
                  <c:v>2. I don't like the MATH classes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'[TABEL-MATH-quest-comp-motiv-ss-parent-profi.xlsx]Foaie1'!$G$22:$H$22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'[TABEL-MATH-quest-comp-motiv-ss-parent-profi.xlsx]Foaie1'!$G$24:$H$24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/>
        <c:shape val="box"/>
        <c:axId val="69201920"/>
        <c:axId val="69203456"/>
        <c:axId val="0"/>
      </c:bar3DChart>
      <c:catAx>
        <c:axId val="692019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69203456"/>
        <c:crosses val="autoZero"/>
        <c:auto val="1"/>
        <c:lblAlgn val="ctr"/>
        <c:lblOffset val="100"/>
      </c:catAx>
      <c:valAx>
        <c:axId val="692034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692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2.Do you think the </a:t>
            </a:r>
            <a:r>
              <a:rPr lang="en-US" dirty="0" smtClean="0"/>
              <a:t>music activities </a:t>
            </a:r>
            <a:r>
              <a:rPr lang="en-US" dirty="0"/>
              <a:t>helped you work </a:t>
            </a:r>
            <a:r>
              <a:rPr lang="en-US" dirty="0" smtClean="0"/>
              <a:t>better at Math/ICT?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4A)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'[TABEL-quest-elevi-profi-ICT.xlsx]Foaie1'!$G$35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'[TABEL-quest-elevi-profi-ICT.xlsx]Foaie1'!$H$34:$K$34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'[TABEL-quest-elevi-profi-ICT.xlsx]Foaie1'!$H$35:$K$35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3.Would you like to have such activities again</a:t>
            </a:r>
            <a:r>
              <a:rPr lang="en-US" dirty="0" smtClean="0"/>
              <a:t>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3A)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'[TABEL-quest-elevi-profi-ICT.xlsx]Foaie1'!$G$11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'[TABEL-quest-elevi-profi-ICT.xlsx]Foaie1'!$H$10:$K$10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'[TABEL-quest-elevi-profi-ICT.xlsx]Foaie1'!$H$11:$K$11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3.Would you like to have such activities again</a:t>
            </a:r>
            <a:r>
              <a:rPr lang="en-US" dirty="0" smtClean="0"/>
              <a:t>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4A)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'[TABEL-quest-elevi-profi-ICT.xlsx]Foaie1'!$G$35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'[TABEL-quest-elevi-profi-ICT.xlsx]Foaie1'!$H$34:$K$34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'[TABEL-quest-elevi-profi-ICT.xlsx]Foaie1'!$H$35:$K$35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20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ICT classes?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5A)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Foaie1!$I$39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Foaie1!$J$38:$N$38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Foaie1!$J$39:$N$39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Foaie1!$I$40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Foaie1!$J$38:$N$38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Foaie1!$J$40:$N$40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20</c:v>
                </c:pt>
              </c:numCache>
            </c:numRef>
          </c:val>
        </c:ser>
        <c:dLbls/>
        <c:shape val="box"/>
        <c:axId val="70469120"/>
        <c:axId val="70470656"/>
        <c:axId val="0"/>
      </c:bar3DChart>
      <c:catAx>
        <c:axId val="7046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470656"/>
        <c:crosses val="autoZero"/>
        <c:auto val="1"/>
        <c:lblAlgn val="ctr"/>
        <c:lblOffset val="100"/>
      </c:catAx>
      <c:valAx>
        <c:axId val="70470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4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to actively participate in ICT classes?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5A)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Foaie1!$R$38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Foaie1!$S$37:$W$37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Foaie1!$S$38:$W$38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Foaie1!$R$39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Foaie1!$S$37:$W$37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Foaie1!$S$39:$W$39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16</c:v>
                </c:pt>
              </c:numCache>
            </c:numRef>
          </c:val>
        </c:ser>
        <c:dLbls/>
        <c:shape val="box"/>
        <c:axId val="70584576"/>
        <c:axId val="70598656"/>
        <c:axId val="0"/>
      </c:bar3DChart>
      <c:catAx>
        <c:axId val="70584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598656"/>
        <c:crosses val="autoZero"/>
        <c:auto val="1"/>
        <c:lblAlgn val="ctr"/>
        <c:lblOffset val="100"/>
      </c:catAx>
      <c:valAx>
        <c:axId val="70598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5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</a:t>
            </a:r>
            <a:r>
              <a:rPr lang="en-US" baseline="0"/>
              <a:t> ICT classes easy for you?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5A)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Foaie1!$AB$38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Foaie1!$AC$37:$AG$37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Foaie1!$AC$38:$AG$38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Foaie1!$AB$39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Foaie1!$AC$37:$AG$37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Foaie1!$AC$39:$AG$39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</c:ser>
        <c:dLbls/>
        <c:shape val="box"/>
        <c:axId val="70659072"/>
        <c:axId val="70669056"/>
        <c:axId val="0"/>
      </c:bar3DChart>
      <c:catAx>
        <c:axId val="7065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669056"/>
        <c:crosses val="autoZero"/>
        <c:auto val="1"/>
        <c:lblAlgn val="ctr"/>
        <c:lblOffset val="100"/>
      </c:catAx>
      <c:valAx>
        <c:axId val="70669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65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'[TABEL-quest-elevi-profi-ICT.xlsx]Foaie1'!$I$58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'[TABEL-quest-elevi-profi-ICT.xlsx]Foaie1'!$J$57:$M$57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'[TABEL-quest-elevi-profi-ICT.xlsx]Foaie1'!$J$58:$M$58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2.Do you think the music activities helped you work better in ICT?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'[TABEL-quest-elevi-profi-ICT.xlsx]Foaie1'!$I$58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'[TABEL-quest-elevi-profi-ICT.xlsx]Foaie1'!$J$57:$M$57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'[TABEL-quest-elevi-profi-ICT.xlsx]Foaie1'!$J$58:$M$58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78033708657633E-2"/>
          <c:y val="0.19875875789537009"/>
          <c:w val="0.94947209734922011"/>
          <c:h val="0.67388057541791335"/>
        </c:manualLayout>
      </c:layout>
      <c:pie3DChart>
        <c:varyColors val="1"/>
        <c:ser>
          <c:idx val="0"/>
          <c:order val="0"/>
          <c:tx>
            <c:strRef>
              <c:f>'[TABEL-quest-elevi-profi-ICT.xlsx]Foaie1'!$I$58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'[TABEL-quest-elevi-profi-ICT.xlsx]Foaie1'!$J$57:$M$57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'[TABEL-quest-elevi-profi-ICT.xlsx]Foaie1'!$J$58:$M$58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ICT classes?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6A)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Foaie1!$I$55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Foaie1!$J$54:$N$54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Foaie1!$J$55:$N$55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Foaie1!$I$56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Foaie1!$J$54:$N$54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Foaie1!$J$56:$N$56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</c:ser>
        <c:dLbls/>
        <c:shape val="box"/>
        <c:axId val="70749184"/>
        <c:axId val="70771456"/>
        <c:axId val="0"/>
      </c:bar3DChart>
      <c:catAx>
        <c:axId val="7074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771456"/>
        <c:crosses val="autoZero"/>
        <c:auto val="1"/>
        <c:lblAlgn val="ctr"/>
        <c:lblOffset val="100"/>
      </c:catAx>
      <c:valAx>
        <c:axId val="70771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7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1.Did </a:t>
            </a:r>
            <a:r>
              <a:rPr lang="en-US" b="1" dirty="0"/>
              <a:t>you like the </a:t>
            </a:r>
            <a:r>
              <a:rPr lang="en-US" b="1" dirty="0" smtClean="0"/>
              <a:t>Math activities </a:t>
            </a:r>
            <a:r>
              <a:rPr lang="en-US" b="1" dirty="0"/>
              <a:t>Erasmus+ with music from the lessons?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'[TABEL-MATH-quest-comp-motiv-ss-parent-profi.xlsx]Foaie1'!$B$41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'[TABEL-MATH-quest-comp-motiv-ss-parent-profi.xlsx]Foaie1'!$C$40:$F$40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'[TABEL-MATH-quest-comp-motiv-ss-parent-profi.xlsx]Foaie1'!$C$41:$F$41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'[TABEL-MATH-quest-comp-motiv-ss-parent-profi.xlsx]Foaie1'!$B$42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'[TABEL-MATH-quest-comp-motiv-ss-parent-profi.xlsx]Foaie1'!$C$40:$F$40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'[TABEL-MATH-quest-comp-motiv-ss-parent-profi.xlsx]Foaie1'!$C$42:$F$42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'[TABEL-MATH-quest-comp-motiv-ss-parent-profi.xlsx]Foaie1'!$B$43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'[TABEL-MATH-quest-comp-motiv-ss-parent-profi.xlsx]Foaie1'!$C$40:$F$40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'[TABEL-MATH-quest-comp-motiv-ss-parent-profi.xlsx]Foaie1'!$C$43:$F$43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ICT Classes?</a:t>
            </a:r>
            <a:endParaRPr lang="en-US" sz="1400" b="0" i="0" u="none" strike="noStrike" baseline="0">
              <a:effectLst/>
            </a:endParaRP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(Motivation, grade 6B)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Foaie1!$I$69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Foaie1!$J$68:$N$68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Foaie1!$J$69:$N$69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Foaie1!$I$70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Foaie1!$J$68:$N$68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Foaie1!$J$70:$N$70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27</c:v>
                </c:pt>
              </c:numCache>
            </c:numRef>
          </c:val>
        </c:ser>
        <c:dLbls/>
        <c:shape val="box"/>
        <c:axId val="71457024"/>
        <c:axId val="71471104"/>
        <c:axId val="0"/>
      </c:bar3DChart>
      <c:catAx>
        <c:axId val="71457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471104"/>
        <c:crosses val="autoZero"/>
        <c:auto val="1"/>
        <c:lblAlgn val="ctr"/>
        <c:lblOffset val="100"/>
      </c:catAx>
      <c:valAx>
        <c:axId val="71471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45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</a:t>
            </a:r>
            <a:r>
              <a:rPr lang="en-US" baseline="0" dirty="0"/>
              <a:t> you like to actively participate in ICT Classes</a:t>
            </a:r>
            <a:r>
              <a:rPr lang="en-US" baseline="0" dirty="0" smtClean="0"/>
              <a:t>? </a:t>
            </a:r>
            <a:r>
              <a:rPr lang="en-US" sz="1400" b="0" i="0" u="none" strike="noStrike" baseline="0" dirty="0" smtClean="0"/>
              <a:t>(</a:t>
            </a:r>
            <a:r>
              <a:rPr lang="en-US" sz="1400" b="0" i="0" u="none" strike="noStrike" baseline="0" dirty="0"/>
              <a:t>Motivation, grade 6A)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Foaie1!$T$55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Foaie1!$U$54:$Y$54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Foaie1!$U$55:$Y$55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Foaie1!$T$56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Foaie1!$U$54:$Y$54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Foaie1!$U$56:$Y$56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19</c:v>
                </c:pt>
              </c:numCache>
            </c:numRef>
          </c:val>
        </c:ser>
        <c:dLbls/>
        <c:shape val="box"/>
        <c:axId val="71818240"/>
        <c:axId val="71828224"/>
        <c:axId val="0"/>
      </c:bar3DChart>
      <c:catAx>
        <c:axId val="718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828224"/>
        <c:crosses val="autoZero"/>
        <c:auto val="1"/>
        <c:lblAlgn val="ctr"/>
        <c:lblOffset val="100"/>
      </c:catAx>
      <c:valAx>
        <c:axId val="71828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81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to actively participate in ICT classes? (Motivation, grade 6B)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Foaie1!$S$70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Foaie1!$T$69:$X$69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Foaie1!$T$70:$X$70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Foaie1!$S$71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Foaie1!$T$69:$X$69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Foaie1!$T$71:$X$71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22</c:v>
                </c:pt>
              </c:numCache>
            </c:numRef>
          </c:val>
        </c:ser>
        <c:dLbls/>
        <c:shape val="box"/>
        <c:axId val="71870720"/>
        <c:axId val="71880704"/>
        <c:axId val="0"/>
      </c:bar3DChart>
      <c:catAx>
        <c:axId val="7187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880704"/>
        <c:crosses val="autoZero"/>
        <c:auto val="1"/>
        <c:lblAlgn val="ctr"/>
        <c:lblOffset val="100"/>
      </c:catAx>
      <c:valAx>
        <c:axId val="71880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8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</a:t>
            </a:r>
            <a:r>
              <a:rPr lang="en-US" baseline="0"/>
              <a:t> ICT classes easy for you? 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6A)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Foaie1!$AD$55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Foaie1!$AE$54:$AI$54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Foaie1!$AE$55:$AI$55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Foaie1!$AD$56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Foaie1!$AE$54:$AI$54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Foaie1!$AE$56:$AI$56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16</c:v>
                </c:pt>
              </c:numCache>
            </c:numRef>
          </c:val>
        </c:ser>
        <c:dLbls/>
        <c:shape val="box"/>
        <c:axId val="70925312"/>
        <c:axId val="70955776"/>
        <c:axId val="0"/>
      </c:bar3DChart>
      <c:catAx>
        <c:axId val="70925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955776"/>
        <c:crosses val="autoZero"/>
        <c:auto val="1"/>
        <c:lblAlgn val="ctr"/>
        <c:lblOffset val="100"/>
      </c:catAx>
      <c:valAx>
        <c:axId val="70955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092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</a:t>
            </a:r>
            <a:r>
              <a:rPr lang="en-US" baseline="0"/>
              <a:t> ICT classes easy for you?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6B)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Foaie1!$AC$69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Foaie1!$AD$68:$AH$68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Foaie1!$AD$69:$AH$69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Foaie1!$AC$70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Foaie1!$AD$68:$AH$68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Foaie1!$AD$70:$AH$70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22</c:v>
                </c:pt>
              </c:numCache>
            </c:numRef>
          </c:val>
        </c:ser>
        <c:dLbls/>
        <c:shape val="box"/>
        <c:axId val="71973120"/>
        <c:axId val="71987200"/>
        <c:axId val="0"/>
      </c:bar3DChart>
      <c:catAx>
        <c:axId val="7197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987200"/>
        <c:crosses val="autoZero"/>
        <c:auto val="1"/>
        <c:lblAlgn val="ctr"/>
        <c:lblOffset val="100"/>
      </c:catAx>
      <c:valAx>
        <c:axId val="71987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9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1.Did you like the activities Erasmus+ with music from the lessons of ICT? 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(total grades</a:t>
            </a:r>
            <a:r>
              <a:rPr lang="en-US" baseline="0"/>
              <a:t> </a:t>
            </a:r>
            <a:r>
              <a:rPr lang="en-US"/>
              <a:t>6A+6B)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'[TABEL-quest-elevi-profi-ICT.xlsx]Foaie1'!$H$57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'[TABEL-quest-elevi-profi-ICT.xlsx]Foaie1'!$I$56:$L$56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'[TABEL-quest-elevi-profi-ICT.xlsx]Foaie1'!$I$57:$L$57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1.Do</a:t>
            </a:r>
            <a:r>
              <a:rPr lang="en-US" baseline="0" dirty="0" smtClean="0"/>
              <a:t> you think the activities helped you work better</a:t>
            </a:r>
            <a:r>
              <a:rPr lang="en-US" dirty="0" smtClean="0"/>
              <a:t>? (total grades 6A+6B)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'[TABEL-quest-elevi-profi-ICT.xlsx]Foaie1'!$H$57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'[TABEL-quest-elevi-profi-ICT.xlsx]Foaie1'!$I$56:$L$56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'[TABEL-quest-elevi-profi-ICT.xlsx]Foaie1'!$I$57:$L$57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43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3.Would you like to have such activities again</a:t>
            </a:r>
            <a:r>
              <a:rPr lang="en-US" dirty="0" smtClean="0"/>
              <a:t>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(total grades 6A+6B)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'[TABEL-quest-elevi-profi-ICT.xlsx]Foaie1'!$H$57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'[TABEL-quest-elevi-profi-ICT.xlsx]Foaie1'!$I$56:$L$56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'[TABEL-quest-elevi-profi-ICT.xlsx]Foaie1'!$I$57:$L$57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</a:t>
            </a:r>
            <a:r>
              <a:rPr lang="en-US" baseline="0" dirty="0"/>
              <a:t> you like ICT classes?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(Motivation, </a:t>
            </a:r>
            <a:r>
              <a:rPr lang="en-US" baseline="0" dirty="0" smtClean="0"/>
              <a:t>grade 7A</a:t>
            </a:r>
            <a:r>
              <a:rPr lang="en-US" baseline="0" dirty="0"/>
              <a:t>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Foaie1!$I$85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Foaie1!$J$84:$N$84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Foaie1!$J$85:$N$85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Foaie1!$I$86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Foaie1!$J$84:$N$84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Foaie1!$J$86:$N$86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</c:ser>
        <c:dLbls/>
        <c:shape val="box"/>
        <c:axId val="73371648"/>
        <c:axId val="73373184"/>
        <c:axId val="0"/>
      </c:bar3DChart>
      <c:catAx>
        <c:axId val="73371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373184"/>
        <c:crosses val="autoZero"/>
        <c:auto val="1"/>
        <c:lblAlgn val="ctr"/>
        <c:lblOffset val="100"/>
      </c:catAx>
      <c:valAx>
        <c:axId val="73373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3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ICT classes?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7B)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Foaie1!$I$100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Foaie1!$J$99:$N$99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Foaie1!$J$100:$N$100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Foaie1!$I$101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Foaie1!$J$99:$N$99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Foaie1!$J$101:$N$101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18</c:v>
                </c:pt>
              </c:numCache>
            </c:numRef>
          </c:val>
        </c:ser>
        <c:dLbls/>
        <c:shape val="box"/>
        <c:axId val="73399296"/>
        <c:axId val="73286400"/>
        <c:axId val="0"/>
      </c:bar3DChart>
      <c:catAx>
        <c:axId val="73399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286400"/>
        <c:crosses val="autoZero"/>
        <c:auto val="1"/>
        <c:lblAlgn val="ctr"/>
        <c:lblOffset val="100"/>
      </c:catAx>
      <c:valAx>
        <c:axId val="73286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3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2.Do </a:t>
            </a:r>
            <a:r>
              <a:rPr lang="en-US" b="1" dirty="0"/>
              <a:t>you think the music activities helped you work better at Math?</a:t>
            </a:r>
          </a:p>
        </c:rich>
      </c:tx>
      <c:layout>
        <c:manualLayout>
          <c:xMode val="edge"/>
          <c:yMode val="edge"/>
          <c:x val="0.11957471098798823"/>
          <c:y val="3.7315515909044195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'[TABEL-MATH-quest-comp-motiv-ss-parent-profi.xlsx]Foaie1'!$J$41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'[TABEL-MATH-quest-comp-motiv-ss-parent-profi.xlsx]Foaie1'!$K$40:$N$40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'[TABEL-MATH-quest-comp-motiv-ss-parent-profi.xlsx]Foaie1'!$K$41:$N$41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you like to participate actively in ICT classes? (Motivation, grade 7A)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Foaie1!$Y$84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Foaie1!$Z$83:$AD$83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 totally</c:v>
                </c:pt>
              </c:strCache>
            </c:strRef>
          </c:cat>
          <c:val>
            <c:numRef>
              <c:f>Foaie1!$Z$84:$AD$84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Foaie1!$Y$85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Foaie1!$Z$83:$AD$83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 totally</c:v>
                </c:pt>
              </c:strCache>
            </c:strRef>
          </c:cat>
          <c:val>
            <c:numRef>
              <c:f>Foaie1!$Z$85:$AD$85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</c:ser>
        <c:dLbls/>
        <c:shape val="box"/>
        <c:axId val="73404416"/>
        <c:axId val="73405952"/>
        <c:axId val="0"/>
      </c:bar3DChart>
      <c:catAx>
        <c:axId val="73404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405952"/>
        <c:crosses val="autoZero"/>
        <c:auto val="1"/>
        <c:lblAlgn val="ctr"/>
        <c:lblOffset val="100"/>
      </c:catAx>
      <c:valAx>
        <c:axId val="73405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4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</a:t>
            </a:r>
            <a:r>
              <a:rPr lang="en-US" baseline="0" dirty="0"/>
              <a:t> you like to participate actively in ICT classes</a:t>
            </a:r>
            <a:r>
              <a:rPr lang="en-US" baseline="0" dirty="0" smtClean="0"/>
              <a:t>? (</a:t>
            </a:r>
            <a:r>
              <a:rPr lang="en-US" baseline="0" dirty="0"/>
              <a:t>Motivation, grade 7B)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Foaie1!$S$100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Foaie1!$T$99:$X$99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Foaie1!$T$100:$X$100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Foaie1!$S$101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Foaie1!$T$99:$X$99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Foaie1!$T$101:$X$101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</c:ser>
        <c:dLbls/>
        <c:shape val="box"/>
        <c:axId val="73460736"/>
        <c:axId val="71906048"/>
        <c:axId val="0"/>
      </c:bar3DChart>
      <c:catAx>
        <c:axId val="73460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1906048"/>
        <c:crosses val="autoZero"/>
        <c:auto val="1"/>
        <c:lblAlgn val="ctr"/>
        <c:lblOffset val="100"/>
      </c:catAx>
      <c:valAx>
        <c:axId val="71906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4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</a:t>
            </a:r>
            <a:r>
              <a:rPr lang="en-US" baseline="0" dirty="0"/>
              <a:t> ICT Classes easy for you?</a:t>
            </a:r>
            <a:endParaRPr lang="en-US" sz="1400" b="0" i="0" u="none" strike="noStrike" baseline="0" dirty="0">
              <a:effectLst/>
            </a:endParaRP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(Motivation, grade </a:t>
            </a:r>
            <a:r>
              <a:rPr lang="en-US" sz="1400" b="0" i="0" u="none" strike="noStrike" baseline="0" dirty="0" smtClean="0">
                <a:effectLst/>
              </a:rPr>
              <a:t>7A)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Foaie1!$AK$84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Foaie1!$AL$83:$AP$83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Foaie1!$AL$84:$AP$84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Foaie1!$AK$85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Foaie1!$AL$83:$AP$83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Foaie1!$AL$85:$AP$85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</c:ser>
        <c:dLbls/>
        <c:shape val="box"/>
        <c:axId val="73543680"/>
        <c:axId val="73545216"/>
        <c:axId val="0"/>
      </c:bar3DChart>
      <c:catAx>
        <c:axId val="73543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545216"/>
        <c:crosses val="autoZero"/>
        <c:auto val="1"/>
        <c:lblAlgn val="ctr"/>
        <c:lblOffset val="100"/>
      </c:catAx>
      <c:valAx>
        <c:axId val="73545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5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</a:t>
            </a:r>
            <a:r>
              <a:rPr lang="en-US" baseline="0"/>
              <a:t> ICT classes easy for you?</a:t>
            </a:r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(Motivation, grade 7B)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Foaie1!$AC$100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Foaie1!$AD$99:$AH$99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Foaie1!$AD$100:$AH$100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Foaie1!$AC$101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Foaie1!$AD$99:$AH$99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Foaie1!$AD$101:$AH$101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</c:ser>
        <c:dLbls/>
        <c:shape val="box"/>
        <c:axId val="73579520"/>
        <c:axId val="73470720"/>
        <c:axId val="0"/>
      </c:bar3DChart>
      <c:catAx>
        <c:axId val="73579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470720"/>
        <c:crosses val="autoZero"/>
        <c:auto val="1"/>
        <c:lblAlgn val="ctr"/>
        <c:lblOffset val="100"/>
      </c:catAx>
      <c:valAx>
        <c:axId val="73470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35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1.Did you like the activities Erasmus+ with music from the </a:t>
            </a:r>
            <a:r>
              <a:rPr lang="en-US" dirty="0" smtClean="0"/>
              <a:t>ICT lessons? (total grades 7A+7B)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470772649468033E-2"/>
          <c:y val="0.19694713789021756"/>
          <c:w val="0.95427383361861784"/>
          <c:h val="0.70371033898235158"/>
        </c:manualLayout>
      </c:layout>
      <c:pie3DChart>
        <c:varyColors val="1"/>
        <c:ser>
          <c:idx val="0"/>
          <c:order val="0"/>
          <c:tx>
            <c:strRef>
              <c:f>'[TABEL-quest-elevi-profi-ICT.xlsx]Foaie1'!$I$91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'[TABEL-quest-elevi-profi-ICT.xlsx]Foaie1'!$J$90:$M$90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'[TABEL-quest-elevi-profi-ICT.xlsx]Foaie1'!$J$91:$M$91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11</c:v>
                </c:pt>
                <c:pt idx="3">
                  <c:v>36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2.Do you think the activities helped you work better</a:t>
            </a:r>
            <a:r>
              <a:rPr lang="en-US" dirty="0" smtClean="0"/>
              <a:t>? (total grades 7A+7B)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'[TABEL-quest-elevi-profi-ICT.xlsx]Foaie1'!$I$91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'[TABEL-quest-elevi-profi-ICT.xlsx]Foaie1'!$J$90:$M$90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'[TABEL-quest-elevi-profi-ICT.xlsx]Foaie1'!$J$91:$M$91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3.Would you like to have such activities again</a:t>
            </a:r>
            <a:r>
              <a:rPr lang="en-US" dirty="0" smtClean="0"/>
              <a:t>? (total</a:t>
            </a:r>
            <a:r>
              <a:rPr lang="en-US" baseline="0" dirty="0" smtClean="0"/>
              <a:t> grades 7A+7B)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'[TABEL-quest-elevi-profi-ICT.xlsx]Foaie1'!$I$91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'[TABEL-quest-elevi-profi-ICT.xlsx]Foaie1'!$J$90:$M$90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'[TABEL-quest-elevi-profi-ICT.xlsx]Foaie1'!$J$91:$M$91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37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3.Would </a:t>
            </a:r>
            <a:r>
              <a:rPr lang="en-US" b="1" dirty="0"/>
              <a:t>you like to have such activities again?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'[TABEL-MATH-quest-comp-motiv-ss-parent-profi.xlsx]Foaie1'!$J$41</c:f>
              <c:strCache>
                <c:ptCount val="1"/>
                <c:pt idx="0">
                  <c:v>3.Would you like to have such activities again?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'[TABEL-MATH-quest-comp-motiv-ss-parent-profi.xlsx]Foaie1'!$K$40:$N$40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'[TABEL-MATH-quest-comp-motiv-ss-parent-profi.xlsx]Foaie1'!$K$41:$N$41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Evaluation</a:t>
            </a:r>
            <a:r>
              <a:rPr lang="en-US" baseline="0"/>
              <a:t> 3A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Foaie1!$E$11</c:f>
              <c:strCache>
                <c:ptCount val="1"/>
                <c:pt idx="0">
                  <c:v>1. I like the ICT classes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Foaie1!$F$10:$G$10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Foaie1!$F$11:$G$11</c:f>
              <c:numCache>
                <c:formatCode>General</c:formatCode>
                <c:ptCount val="2"/>
                <c:pt idx="0">
                  <c:v>27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strRef>
              <c:f>Foaie1!$E$12</c:f>
              <c:strCache>
                <c:ptCount val="1"/>
                <c:pt idx="0">
                  <c:v>2. I don't like the ICT classes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Foaie1!$F$10:$G$10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Foaie1!$F$12:$G$12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/>
        <c:shape val="box"/>
        <c:axId val="54995968"/>
        <c:axId val="55026432"/>
        <c:axId val="0"/>
      </c:bar3DChart>
      <c:catAx>
        <c:axId val="54995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5026432"/>
        <c:crosses val="autoZero"/>
        <c:auto val="1"/>
        <c:lblAlgn val="ctr"/>
        <c:lblOffset val="100"/>
      </c:catAx>
      <c:valAx>
        <c:axId val="55026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49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Evaluation</a:t>
            </a:r>
            <a:r>
              <a:rPr lang="en-US" baseline="0"/>
              <a:t> 4A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Foaie1!$E$24</c:f>
              <c:strCache>
                <c:ptCount val="1"/>
                <c:pt idx="0">
                  <c:v>1. I like the ICT classes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Foaie1!$F$23:$G$23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Foaie1!$F$24:$G$24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Foaie1!$E$25</c:f>
              <c:strCache>
                <c:ptCount val="1"/>
                <c:pt idx="0">
                  <c:v>2. I don't like the ICT classes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Foaie1!$F$23:$G$23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Foaie1!$F$25:$G$25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/>
        <c:shape val="box"/>
        <c:axId val="55148544"/>
        <c:axId val="55150080"/>
        <c:axId val="0"/>
      </c:bar3DChart>
      <c:catAx>
        <c:axId val="55148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5150080"/>
        <c:crosses val="autoZero"/>
        <c:auto val="1"/>
        <c:lblAlgn val="ctr"/>
        <c:lblOffset val="100"/>
      </c:catAx>
      <c:valAx>
        <c:axId val="55150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514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1.Did you like the activities Erasmus+ with music from the lessons</a:t>
            </a:r>
            <a:r>
              <a:rPr lang="en-US" dirty="0" smtClean="0"/>
              <a:t>? 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3A)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'[TABEL-quest-elevi-profi-ICT.xlsx]Foaie1'!$G$11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'[TABEL-quest-elevi-profi-ICT.xlsx]Foaie1'!$H$10:$K$10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'[TABEL-quest-elevi-profi-ICT.xlsx]Foaie1'!$H$11:$K$11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1.Did you like the activities Erasmus+ with music from the lessons</a:t>
            </a:r>
            <a:r>
              <a:rPr lang="en-US" dirty="0" smtClean="0"/>
              <a:t>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4A)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'[TABEL-quest-elevi-profi-ICT.xlsx]Foaie1'!$B$27</c:f>
              <c:strCache>
                <c:ptCount val="1"/>
                <c:pt idx="0">
                  <c:v>1.Did you like the activities Erasmus+ with music from the lessons?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'[TABEL-quest-elevi-profi-ICT.xlsx]Foaie1'!$C$26:$F$26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'[TABEL-quest-elevi-profi-ICT.xlsx]Foaie1'!$C$27:$F$27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2.Do you think the music activities helped you work better at Math/ICT</a:t>
            </a:r>
            <a:r>
              <a:rPr lang="en-US" dirty="0" smtClean="0"/>
              <a:t>?</a:t>
            </a:r>
          </a:p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(class 3A)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'[TABEL-quest-elevi-profi-ICT.xlsx]Foaie1'!$G$11</c:f>
              <c:strCache>
                <c:ptCount val="1"/>
                <c:pt idx="0">
                  <c:v>2.Do you think the activities helped you work better?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'[TABEL-quest-elevi-profi-ICT.xlsx]Foaie1'!$H$10:$K$10</c:f>
              <c:strCache>
                <c:ptCount val="4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4=totally</c:v>
                </c:pt>
              </c:strCache>
            </c:strRef>
          </c:cat>
          <c:val>
            <c:numRef>
              <c:f>'[TABEL-quest-elevi-profi-ICT.xlsx]Foaie1'!$H$11:$K$11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159D-1BD0-4E26-8C71-3E9CC635FB0F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4CA5-B7BB-40F0-8356-CB476205AB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FB9-CDE0-4D12-A579-6066E5CA35BC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164B-A945-409F-AD75-4A2077B25AB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C5A5-1E4B-415B-B1C7-6ECC75FE4364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14DE-4C08-4287-8878-A8CC4D657E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212E-7052-4822-A380-2F6EEB189FB6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5627-D937-444C-AAC3-9392CB3C273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CE73-F034-4930-9A84-A908F756DF22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CEE9-0C71-4CA1-A5CF-C1856E31A4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D3D8-B73C-43BB-A226-AC5F65D7549F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3CC7-D4BE-4D75-8F7B-6C7226994B5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312F-64D7-4A8E-AE16-409420E4622F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FE5A-CA83-4BE5-A078-7CA670DD584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625-E85B-45DB-90C0-80B3E88E5D65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16E9-1082-4AF7-A758-D4D91A6EBA9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u, text și miniatur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sz="half" idx="1" hasCustomPrompt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miniatură 3"/>
          <p:cNvSpPr>
            <a:spLocks noGrp="1"/>
          </p:cNvSpPr>
          <p:nvPr>
            <p:ph type="clipArt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AB45-76AF-4A6F-9733-E33A283531DB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3010-C7EE-439B-9701-3FF22EF5065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EEC0-A829-48C6-98F5-0BFF2BCE8504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1CC4-8637-4AC2-8A50-C58285BDD7C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D75-385E-4C9D-B059-2977966E03CE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EB61-C1F8-4316-8961-F7FC9578EFF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7AFC-0EA4-4890-A8A2-2DB5ECBC4F79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9062-5C63-4D4C-AB76-854A79FEDE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F626-A10F-44CA-88DD-C0B613E19F42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542C-3C5D-40A1-8F9E-22E57DCFCBC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122E-35A3-4061-A5A8-0A937156FEC4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5382-0E82-4B46-B181-04BDE5FC653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F2DA-112F-4EFD-B0B6-A8A0C09CF778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8A8E-FC2E-4B9C-BEAA-EE955A35674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BCD3-91AD-4C64-927F-59FCD99139BD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CBB3-F3DD-4F1E-80FE-9ECA87BD372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7C54-876F-408D-82B4-07D345963BA6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4825-1AF8-4B13-B44A-26BADE83788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768CC-87CB-47C5-BD0F-1D44DECC7D9B}" type="datetimeFigureOut">
              <a:rPr lang="ro-RO"/>
              <a:pPr>
                <a:defRPr/>
              </a:pPr>
              <a:t>22.05.2018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3C88B-2566-4CCD-BB39-BCC284F7C8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png"/><Relationship Id="rId9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iana_Info6A.avi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3" y="3383330"/>
            <a:ext cx="9810750" cy="11604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latin typeface="Georgia" panose="02040502050405020303" pitchFamily="18" charset="0"/>
              </a:rPr>
              <a:t>MATH / ICT THROUGH MUSIC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sp>
        <p:nvSpPr>
          <p:cNvPr id="18434" name="Title 1"/>
          <p:cNvSpPr txBox="1"/>
          <p:nvPr/>
        </p:nvSpPr>
        <p:spPr bwMode="auto">
          <a:xfrm>
            <a:off x="839788" y="1986332"/>
            <a:ext cx="91440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Georgia" panose="02040502050405020303" pitchFamily="18" charset="0"/>
              </a:rPr>
              <a:t>Music is… Life Long Learning</a:t>
            </a:r>
            <a:endParaRPr lang="ro-RO" sz="4800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4946911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Liceul</a:t>
            </a:r>
            <a:r>
              <a:rPr lang="en-US" sz="3200" b="1" dirty="0">
                <a:latin typeface="Georgia" panose="02040502050405020303" pitchFamily="18" charset="0"/>
              </a:rPr>
              <a:t> de Arte “Regina Maria” Alba Iulia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Georgia" panose="02040502050405020303" pitchFamily="18" charset="0"/>
              </a:rPr>
              <a:t>PORTUGAL </a:t>
            </a:r>
            <a:r>
              <a:rPr lang="en-US" sz="3200" b="1" dirty="0">
                <a:latin typeface="Georgia" panose="02040502050405020303" pitchFamily="18" charset="0"/>
              </a:rPr>
              <a:t>– </a:t>
            </a:r>
            <a:r>
              <a:rPr lang="en-US" sz="3200" b="1" dirty="0" smtClean="0">
                <a:latin typeface="Georgia" panose="02040502050405020303" pitchFamily="18" charset="0"/>
              </a:rPr>
              <a:t>4</a:t>
            </a:r>
            <a:r>
              <a:rPr lang="en-US" sz="3200" b="1" baseline="30000" dirty="0" smtClean="0">
                <a:latin typeface="Georgia" panose="02040502050405020303" pitchFamily="18" charset="0"/>
              </a:rPr>
              <a:t>th</a:t>
            </a:r>
            <a:r>
              <a:rPr lang="en-US" sz="3200" b="1" dirty="0" smtClean="0">
                <a:latin typeface="Georgia" panose="02040502050405020303" pitchFamily="18" charset="0"/>
              </a:rPr>
              <a:t>-10</a:t>
            </a:r>
            <a:r>
              <a:rPr lang="en-US" sz="3200" b="1" baseline="30000" dirty="0" smtClean="0">
                <a:latin typeface="Georgia" panose="02040502050405020303" pitchFamily="18" charset="0"/>
              </a:rPr>
              <a:t>th</a:t>
            </a:r>
            <a:r>
              <a:rPr lang="en-US" sz="3200" b="1" dirty="0" smtClean="0">
                <a:latin typeface="Georgia" panose="02040502050405020303" pitchFamily="18" charset="0"/>
              </a:rPr>
              <a:t> November, </a:t>
            </a:r>
            <a:r>
              <a:rPr lang="en-US" sz="3200" b="1" dirty="0">
                <a:latin typeface="Georgia" panose="02040502050405020303" pitchFamily="18" charset="0"/>
              </a:rPr>
              <a:t>2017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660" y="1457325"/>
            <a:ext cx="6500884" cy="48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5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5" y="2179187"/>
            <a:ext cx="9150589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EVALUATION of MATH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314557" y="3042353"/>
            <a:ext cx="7125335" cy="3152140"/>
          </a:xfrm>
        </p:spPr>
        <p:txBody>
          <a:bodyPr/>
          <a:lstStyle/>
          <a:p>
            <a:r>
              <a:rPr lang="en-US" dirty="0" smtClean="0"/>
              <a:t>Systematic observation of students</a:t>
            </a:r>
          </a:p>
          <a:p>
            <a:r>
              <a:rPr lang="en-US" dirty="0" smtClean="0"/>
              <a:t>Oral assessment of students’ answers</a:t>
            </a:r>
          </a:p>
          <a:p>
            <a:r>
              <a:rPr lang="en-US" dirty="0" smtClean="0"/>
              <a:t>Completion of specific tables through musical associations</a:t>
            </a:r>
          </a:p>
          <a:p>
            <a:r>
              <a:rPr lang="en-US" dirty="0" smtClean="0"/>
              <a:t>Comparison of natural numbers in musical contexts and with the help of computer applications</a:t>
            </a:r>
          </a:p>
          <a:p>
            <a:r>
              <a:rPr lang="en-US" dirty="0" smtClean="0"/>
              <a:t>Performing songs related to Roman numerals, sums and deductions </a:t>
            </a:r>
          </a:p>
          <a:p>
            <a:r>
              <a:rPr lang="en-US" dirty="0" smtClean="0"/>
              <a:t>Written assessment of student achievement through worksheets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294" y="3042353"/>
            <a:ext cx="1815152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02" y="1912559"/>
            <a:ext cx="4582069" cy="33641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24190" y="2208103"/>
            <a:ext cx="4781336" cy="3586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64" y="1637732"/>
            <a:ext cx="5177051" cy="3882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18442" y="2312985"/>
            <a:ext cx="4989153" cy="37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1965559"/>
              </p:ext>
            </p:extLst>
          </p:nvPr>
        </p:nvGraphicFramePr>
        <p:xfrm>
          <a:off x="2271713" y="2439536"/>
          <a:ext cx="5911755" cy="394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81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3468596"/>
              </p:ext>
            </p:extLst>
          </p:nvPr>
        </p:nvGraphicFramePr>
        <p:xfrm>
          <a:off x="2271713" y="2456597"/>
          <a:ext cx="5870812" cy="406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02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609626"/>
              </p:ext>
            </p:extLst>
          </p:nvPr>
        </p:nvGraphicFramePr>
        <p:xfrm>
          <a:off x="1828801" y="2494129"/>
          <a:ext cx="6345238" cy="408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2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7406732"/>
              </p:ext>
            </p:extLst>
          </p:nvPr>
        </p:nvGraphicFramePr>
        <p:xfrm>
          <a:off x="2248635" y="2579427"/>
          <a:ext cx="5762601" cy="38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4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8" y="2074863"/>
            <a:ext cx="7200900" cy="814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Georgia" panose="02040502050405020303" pitchFamily="18" charset="0"/>
              </a:rPr>
              <a:t>PRIMARY SCHOOL: 3</a:t>
            </a:r>
            <a:r>
              <a:rPr lang="en-US" b="1" baseline="30000" dirty="0" smtClean="0">
                <a:latin typeface="Georgia" panose="02040502050405020303" pitchFamily="18" charset="0"/>
              </a:rPr>
              <a:t>rd </a:t>
            </a:r>
            <a:r>
              <a:rPr lang="en-US" b="1" dirty="0" smtClean="0">
                <a:latin typeface="Georgia" panose="02040502050405020303" pitchFamily="18" charset="0"/>
              </a:rPr>
              <a:t>-4</a:t>
            </a:r>
            <a:r>
              <a:rPr lang="en-US" b="1" baseline="30000" dirty="0" smtClean="0">
                <a:latin typeface="Georgia" panose="02040502050405020303" pitchFamily="18" charset="0"/>
              </a:rPr>
              <a:t>th</a:t>
            </a:r>
            <a:r>
              <a:rPr lang="en-US" b="1" dirty="0" smtClean="0">
                <a:latin typeface="Georgia" panose="02040502050405020303" pitchFamily="18" charset="0"/>
              </a:rPr>
              <a:t> grade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554" y="3619501"/>
            <a:ext cx="7466013" cy="2417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21 September – 6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29 + 24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ICT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LEARNING UNIT: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PC components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teaching, learning and consolidating computer components and computer assembly through music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555750" y="2692402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DISCOVERING COMPUTER PARTS</a:t>
            </a:r>
            <a:endParaRPr lang="ro-RO" sz="28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834" y="2134017"/>
            <a:ext cx="7646054" cy="8548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COMPETENCES </a:t>
            </a:r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320117" y="2667784"/>
            <a:ext cx="8830102" cy="20500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 computer hardware and software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 computer input / output devices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how computers work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ini pentru computer part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76" y="2600525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753" y="1345230"/>
            <a:ext cx="4068298" cy="3051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252" y="1686166"/>
            <a:ext cx="5203683" cy="390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932" y="4126530"/>
            <a:ext cx="3466532" cy="2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57031" y="1742530"/>
            <a:ext cx="7057473" cy="6715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/ AIMS OF THE LESSONS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0" y="2557914"/>
            <a:ext cx="8469312" cy="2876054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computer components through play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computer components in a musical setting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specific information with a musical background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 computer simulation assembly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ssue07, 11/08/2011 - Characters Eng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945" y="4934693"/>
            <a:ext cx="4416425" cy="15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85489" y="3639534"/>
            <a:ext cx="3524250" cy="631825"/>
          </a:xfrm>
        </p:spPr>
        <p:txBody>
          <a:bodyPr/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ORGANISATION</a:t>
            </a:r>
            <a:endParaRPr lang="ro-RO" sz="2800" dirty="0" smtClean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7175" y="4262439"/>
            <a:ext cx="3181350" cy="1624012"/>
          </a:xfrm>
        </p:spPr>
        <p:txBody>
          <a:bodyPr/>
          <a:lstStyle/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Whole class interaction</a:t>
            </a:r>
            <a:endParaRPr lang="ro-RO" sz="2400" dirty="0" smtClean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472367" y="2095500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62350" y="2806700"/>
            <a:ext cx="6286500" cy="325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Computer components taken separately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Songs from youtube.com (</a:t>
            </a:r>
            <a:r>
              <a:rPr lang="en-US" sz="2200" i="1" dirty="0" smtClean="0">
                <a:latin typeface="Georgia" panose="02040502050405020303" pitchFamily="18" charset="0"/>
              </a:rPr>
              <a:t>A wonderful world</a:t>
            </a:r>
            <a:r>
              <a:rPr lang="en-US" sz="2200" dirty="0" smtClean="0">
                <a:latin typeface="Georgia" panose="02040502050405020303" pitchFamily="18" charset="0"/>
              </a:rPr>
              <a:t>)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Piano 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Worksheets with computer hardware and software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School computers, loudspeakers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Computer simulation assembly (world-it.ro)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i="1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o-RO" sz="2800" i="1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03" y="1729938"/>
            <a:ext cx="2981822" cy="1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93" y="1698281"/>
            <a:ext cx="259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1300"/>
            <a:ext cx="9463325" cy="40540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of computer components through musical pieces, choosing different tunes according to the component selected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Performing various songs according to the components presented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Solving tasks in a musical setting meant to facilitate concentration and release of assessment stress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Singing songs accompanied by the piano followed by tasks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Connecting and consolidating ICT notions through musical rhythms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Guided discovery of computer components through musical sequences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Performing computer simulation assembly in musical settings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9" y="1990002"/>
            <a:ext cx="10617959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EVALUATION of ICT competences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675988" y="2815387"/>
            <a:ext cx="7125335" cy="3152140"/>
          </a:xfrm>
        </p:spPr>
        <p:txBody>
          <a:bodyPr/>
          <a:lstStyle/>
          <a:p>
            <a:r>
              <a:rPr lang="en-US" dirty="0" smtClean="0"/>
              <a:t>Systematic observation of students</a:t>
            </a:r>
          </a:p>
          <a:p>
            <a:r>
              <a:rPr lang="en-US" dirty="0" smtClean="0"/>
              <a:t>Song interpretation</a:t>
            </a:r>
          </a:p>
          <a:p>
            <a:r>
              <a:rPr lang="en-US" dirty="0" smtClean="0"/>
              <a:t>Associations of computer components and musical pieces in order to recognize them more easily</a:t>
            </a:r>
          </a:p>
          <a:p>
            <a:r>
              <a:rPr lang="en-US" dirty="0" smtClean="0"/>
              <a:t>Worksheets with basic notions and specific images</a:t>
            </a:r>
          </a:p>
          <a:p>
            <a:r>
              <a:rPr lang="en-US" dirty="0" smtClean="0"/>
              <a:t>Oral assessment through short presentations of different parts of the computer</a:t>
            </a:r>
          </a:p>
          <a:p>
            <a:r>
              <a:rPr lang="en-US" dirty="0" smtClean="0"/>
              <a:t>Computer simulation assembly with musical background 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magini pentru musical note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366" y="2539173"/>
            <a:ext cx="2328318" cy="24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3115953"/>
              </p:ext>
            </p:extLst>
          </p:nvPr>
        </p:nvGraphicFramePr>
        <p:xfrm>
          <a:off x="1981201" y="2425889"/>
          <a:ext cx="5879910" cy="367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6188813"/>
              </p:ext>
            </p:extLst>
          </p:nvPr>
        </p:nvGraphicFramePr>
        <p:xfrm>
          <a:off x="2330522" y="2371298"/>
          <a:ext cx="5843516" cy="393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36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774131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0735749"/>
              </p:ext>
            </p:extLst>
          </p:nvPr>
        </p:nvGraphicFramePr>
        <p:xfrm>
          <a:off x="839788" y="2371298"/>
          <a:ext cx="4592021" cy="326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3226308"/>
              </p:ext>
            </p:extLst>
          </p:nvPr>
        </p:nvGraphicFramePr>
        <p:xfrm>
          <a:off x="5022376" y="3057100"/>
          <a:ext cx="5092890" cy="324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887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774131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7784593"/>
              </p:ext>
            </p:extLst>
          </p:nvPr>
        </p:nvGraphicFramePr>
        <p:xfrm>
          <a:off x="641728" y="2371297"/>
          <a:ext cx="4858319" cy="30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7500962"/>
              </p:ext>
            </p:extLst>
          </p:nvPr>
        </p:nvGraphicFramePr>
        <p:xfrm>
          <a:off x="4872251" y="3234519"/>
          <a:ext cx="4831308" cy="315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568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774131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045817"/>
              </p:ext>
            </p:extLst>
          </p:nvPr>
        </p:nvGraphicFramePr>
        <p:xfrm>
          <a:off x="286603" y="2398595"/>
          <a:ext cx="4884927" cy="310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80292"/>
              </p:ext>
            </p:extLst>
          </p:nvPr>
        </p:nvGraphicFramePr>
        <p:xfrm>
          <a:off x="4353636" y="3285698"/>
          <a:ext cx="4956412" cy="311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240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8" y="2187575"/>
            <a:ext cx="7200900" cy="814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 smtClean="0">
                <a:latin typeface="Georgia" panose="02040502050405020303" pitchFamily="18" charset="0"/>
              </a:rPr>
              <a:t>SECONDARY</a:t>
            </a:r>
            <a:r>
              <a:rPr lang="en-US" b="1" dirty="0" smtClean="0">
                <a:latin typeface="Georgia" panose="02040502050405020303" pitchFamily="18" charset="0"/>
              </a:rPr>
              <a:t> SCHOOL: 5</a:t>
            </a:r>
            <a:r>
              <a:rPr lang="en-US" b="1" baseline="30000" dirty="0" smtClean="0">
                <a:latin typeface="Georgia" panose="02040502050405020303" pitchFamily="18" charset="0"/>
              </a:rPr>
              <a:t>th</a:t>
            </a:r>
            <a:r>
              <a:rPr lang="en-US" b="1" dirty="0" smtClean="0">
                <a:latin typeface="Georgia" panose="02040502050405020303" pitchFamily="18" charset="0"/>
              </a:rPr>
              <a:t> grade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563" y="3732213"/>
            <a:ext cx="7882837" cy="2419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21 September – 6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25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ICT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LEARNING UNIT: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The structure of computer systems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 review of computer structure , identification of basic elements of information systems  through music</a:t>
            </a: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7651" name="Title 1"/>
          <p:cNvSpPr txBox="1"/>
          <p:nvPr/>
        </p:nvSpPr>
        <p:spPr bwMode="auto">
          <a:xfrm>
            <a:off x="1182688" y="2838188"/>
            <a:ext cx="81407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 algn="ctr">
              <a:lnSpc>
                <a:spcPct val="9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Computer System - Efficient Use and Safety </a:t>
            </a:r>
            <a:endParaRPr lang="ro-RO" sz="2800" dirty="0">
              <a:latin typeface="Georgia" panose="02040502050405020303" pitchFamily="18" charset="0"/>
            </a:endParaRPr>
          </a:p>
        </p:txBody>
      </p:sp>
      <p:pic>
        <p:nvPicPr>
          <p:cNvPr id="27652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8" y="2074863"/>
            <a:ext cx="7200900" cy="814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Georgia" panose="02040502050405020303" pitchFamily="18" charset="0"/>
              </a:rPr>
              <a:t>PRIMARY SCHOOL: 3</a:t>
            </a:r>
            <a:r>
              <a:rPr lang="en-US" b="1" baseline="30000" dirty="0" smtClean="0">
                <a:latin typeface="Georgia" panose="02040502050405020303" pitchFamily="18" charset="0"/>
              </a:rPr>
              <a:t>rd</a:t>
            </a:r>
            <a:r>
              <a:rPr lang="en-US" b="1" dirty="0" smtClean="0">
                <a:latin typeface="Georgia" panose="02040502050405020303" pitchFamily="18" charset="0"/>
              </a:rPr>
              <a:t> grade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75" y="3592205"/>
            <a:ext cx="7466013" cy="2417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21 September – 6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29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Math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LEARNING UNIT: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Natural Numbers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teaching, learning and consolidating natural numbers and how they are used through music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890381" y="2703917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WORKING WITH NATURAL NUMBERS</a:t>
            </a:r>
            <a:endParaRPr lang="ro-RO" sz="28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Music Instruments Saxophones Cartoons T Shirts Clipart - Free Clip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15" y="3017744"/>
            <a:ext cx="2066002" cy="22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39788" y="1986136"/>
            <a:ext cx="9315450" cy="681037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COMPETENCES </a:t>
            </a:r>
            <a:endParaRPr lang="ro-RO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23582" y="2667173"/>
            <a:ext cx="9309455" cy="2797175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use of computer and information systems within safety conditions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elements of information systems in specific contexts</a:t>
            </a:r>
          </a:p>
        </p:txBody>
      </p:sp>
      <p:pic>
        <p:nvPicPr>
          <p:cNvPr id="28675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agini pentru computer system window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191" y="46642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logo Music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sigla_ultima Vari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ini pentru computer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287" y="3018852"/>
            <a:ext cx="42862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ini pentru musical instruments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330279"/>
            <a:ext cx="1640586" cy="16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751" y="1951628"/>
            <a:ext cx="2391100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ini pentru musical notes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527" y="510633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ine similar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293" y="5097459"/>
            <a:ext cx="2116138" cy="15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61975" y="1685131"/>
            <a:ext cx="8597900" cy="654050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/ AIMS OF THE LESSONS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2339181"/>
            <a:ext cx="9259888" cy="34226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students’ attention and responsiveness when learning about the computer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 the elements of computer systems through musical play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students motivation for learning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of the safety measures needed when working with computers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Associating musical tunes to computer components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computer structure through musical connections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 a computer by following the steps given and the musical rhythm </a:t>
            </a:r>
            <a:endParaRPr lang="ro-RO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agini pentru musical note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232" y="5306422"/>
            <a:ext cx="1462324" cy="14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ini pentru musical notes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850" y="5528467"/>
            <a:ext cx="1577625" cy="8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ini pentru computer work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511" y="5364470"/>
            <a:ext cx="1318383" cy="14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logo Music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sigla_ultima Vari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mages Of Musical Instruments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323" y="1680371"/>
            <a:ext cx="3688236" cy="36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ini pentru computer work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451" y="3399387"/>
            <a:ext cx="1987634" cy="18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ini pentru computer work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14" y="2292279"/>
            <a:ext cx="2410204" cy="24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ini pentru computer work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347053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6213" y="2586038"/>
            <a:ext cx="3257550" cy="631825"/>
          </a:xfrm>
        </p:spPr>
        <p:txBody>
          <a:bodyPr/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ORGANISATION</a:t>
            </a:r>
            <a:endParaRPr lang="ro-RO" sz="2800" dirty="0" smtClean="0">
              <a:latin typeface="Georgia" panose="02040502050405020303" pitchFamily="18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52413" y="3217863"/>
            <a:ext cx="3181350" cy="1754187"/>
          </a:xfrm>
        </p:spPr>
        <p:txBody>
          <a:bodyPr/>
          <a:lstStyle/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Individual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Whole class interaction</a:t>
            </a:r>
            <a:endParaRPr lang="ro-RO" sz="2200" dirty="0" smtClean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462817" y="1982788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0724" name="Content Placeholder 2"/>
          <p:cNvSpPr txBox="1"/>
          <p:nvPr/>
        </p:nvSpPr>
        <p:spPr bwMode="auto">
          <a:xfrm>
            <a:off x="3562350" y="2693988"/>
            <a:ext cx="6453188" cy="349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You tube songs (</a:t>
            </a:r>
            <a:r>
              <a:rPr lang="en-US" sz="2200" i="1" dirty="0" smtClean="0">
                <a:latin typeface="Georgia" panose="02040502050405020303" pitchFamily="18" charset="0"/>
              </a:rPr>
              <a:t>Crazy Frog</a:t>
            </a:r>
            <a:r>
              <a:rPr lang="en-US" sz="2200" dirty="0" smtClean="0">
                <a:latin typeface="Georgia" panose="02040502050405020303" pitchFamily="18" charset="0"/>
              </a:rPr>
              <a:t>)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Parts of the computer taken separately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ICT sites (world-it.ro )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Board, chalk, internet links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Worksheets with the structure of computer systems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eorgia" panose="02040502050405020303" pitchFamily="18" charset="0"/>
              </a:rPr>
              <a:t>Cheerful songs (used under the form of sung dialogues) matching the information acquired</a:t>
            </a:r>
            <a:endParaRPr lang="en-US" sz="28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sz="28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sz="2800" i="1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ro-RO" sz="2800" i="1" dirty="0">
              <a:latin typeface="Georgia" panose="02040502050405020303" pitchFamily="18" charset="0"/>
            </a:endParaRPr>
          </a:p>
        </p:txBody>
      </p:sp>
      <p:pic>
        <p:nvPicPr>
          <p:cNvPr id="30725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77" y="4525938"/>
            <a:ext cx="2969762" cy="16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1730375"/>
            <a:ext cx="259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25501" y="2486025"/>
            <a:ext cx="8737600" cy="3914775"/>
          </a:xfrm>
        </p:spPr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Presentation of the basic structure of computer systems through sung dialogues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Explanation and demonstration of the working process of computer systems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Individual and whole class conversation in musical settings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Guided discovery of the structure of computer systems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Acknowledgement of safety measures when working with computer and information systems through music rhythms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Performance of musical dialogues on the topic of computer components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Assembly of computer parts with musical background</a:t>
            </a:r>
            <a:endParaRPr lang="ro-RO" sz="2000" dirty="0" smtClean="0">
              <a:latin typeface="Georgia" panose="02040502050405020303" pitchFamily="18" charset="0"/>
            </a:endParaRPr>
          </a:p>
        </p:txBody>
      </p:sp>
      <p:pic>
        <p:nvPicPr>
          <p:cNvPr id="3174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38175" y="1868488"/>
            <a:ext cx="10115550" cy="720725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EVALUATION</a:t>
            </a: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of </a:t>
            </a:r>
            <a:r>
              <a:rPr lang="en-US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ICT competences:</a:t>
            </a:r>
            <a:endParaRPr lang="ro-RO" sz="2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38175" y="2797175"/>
            <a:ext cx="7927975" cy="34544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observation of students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computer parts through musical play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musical dialogues about computer components and structure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of musical rhythms and computer parts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safety measures and efficient use of computer systems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evaluation worksheets</a:t>
            </a:r>
          </a:p>
        </p:txBody>
      </p:sp>
      <p:pic>
        <p:nvPicPr>
          <p:cNvPr id="3277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laying Piano Cartoon Images  Pictures - Becu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869" y="3000376"/>
            <a:ext cx="2098380" cy="21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9406021"/>
              </p:ext>
            </p:extLst>
          </p:nvPr>
        </p:nvGraphicFramePr>
        <p:xfrm>
          <a:off x="2271714" y="2593075"/>
          <a:ext cx="5316442" cy="353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1618058"/>
              </p:ext>
            </p:extLst>
          </p:nvPr>
        </p:nvGraphicFramePr>
        <p:xfrm>
          <a:off x="2466999" y="2507776"/>
          <a:ext cx="5707039" cy="390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0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932419"/>
              </p:ext>
            </p:extLst>
          </p:nvPr>
        </p:nvGraphicFramePr>
        <p:xfrm>
          <a:off x="1951630" y="2466833"/>
          <a:ext cx="5857164" cy="386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89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79" y="1828051"/>
            <a:ext cx="9315450" cy="6667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 COMPETENCES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766783" y="2597162"/>
            <a:ext cx="6132867" cy="13722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comparison of natural numbers (0-10000)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of natural numbers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formation, reading and writing with Roman numerals and sums and deductions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magini pentru number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08" y="2801881"/>
            <a:ext cx="3620463" cy="2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67119" y="1735138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5583579"/>
              </p:ext>
            </p:extLst>
          </p:nvPr>
        </p:nvGraphicFramePr>
        <p:xfrm>
          <a:off x="97809" y="2344002"/>
          <a:ext cx="5606956" cy="323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720226"/>
              </p:ext>
            </p:extLst>
          </p:nvPr>
        </p:nvGraphicFramePr>
        <p:xfrm>
          <a:off x="4942764" y="3055938"/>
          <a:ext cx="5129284" cy="318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384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67119" y="1735138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2630589"/>
              </p:ext>
            </p:extLst>
          </p:nvPr>
        </p:nvGraphicFramePr>
        <p:xfrm>
          <a:off x="2456597" y="2466833"/>
          <a:ext cx="5529618" cy="3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2187575"/>
            <a:ext cx="8724900" cy="814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 smtClean="0">
                <a:latin typeface="Georgia" panose="02040502050405020303" pitchFamily="18" charset="0"/>
              </a:rPr>
              <a:t>SECONDARY</a:t>
            </a:r>
            <a:r>
              <a:rPr lang="en-US" b="1" dirty="0" smtClean="0">
                <a:latin typeface="Georgia" panose="02040502050405020303" pitchFamily="18" charset="0"/>
              </a:rPr>
              <a:t> SCHOOL: 6</a:t>
            </a:r>
            <a:r>
              <a:rPr lang="en-US" b="1" baseline="30000" dirty="0" smtClean="0">
                <a:latin typeface="Georgia" panose="02040502050405020303" pitchFamily="18" charset="0"/>
              </a:rPr>
              <a:t>th</a:t>
            </a:r>
            <a:r>
              <a:rPr lang="en-US" b="1" dirty="0" smtClean="0">
                <a:latin typeface="Georgia" panose="02040502050405020303" pitchFamily="18" charset="0"/>
              </a:rPr>
              <a:t> grade (A, B)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3714750"/>
            <a:ext cx="9664700" cy="26527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21 September – 6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 20 + 30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 ICT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LEARNING UNIT: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Microsoft Word: Text Editing – General Outline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 teaching and learning about the  elements of information systems  in specific contexts, text editing and formatting a document using Microsoft Word                          </a:t>
            </a:r>
          </a:p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1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1987" name="Title 1"/>
          <p:cNvSpPr txBox="1"/>
          <p:nvPr/>
        </p:nvSpPr>
        <p:spPr bwMode="auto">
          <a:xfrm>
            <a:off x="1467586" y="2869017"/>
            <a:ext cx="81407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Microsoft Word Documents</a:t>
            </a:r>
            <a:endParaRPr lang="ro-RO" sz="2800" dirty="0">
              <a:latin typeface="Georgia" panose="02040502050405020303" pitchFamily="18" charset="0"/>
            </a:endParaRPr>
          </a:p>
        </p:txBody>
      </p:sp>
      <p:pic>
        <p:nvPicPr>
          <p:cNvPr id="41988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65125" y="1831190"/>
            <a:ext cx="9315450" cy="681037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COMPETENCES </a:t>
            </a:r>
            <a:endParaRPr lang="ro-RO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198255" y="2562234"/>
            <a:ext cx="7900988" cy="264795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elements of information systems in specific contexts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the principles of basic use of the applications for text editing 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agini pentru letter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271" y="4935079"/>
            <a:ext cx="2839894" cy="15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 descr="logo Music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sigla_ultima Vari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Imagini pentru computer work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735138"/>
            <a:ext cx="4762500" cy="39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55" y="2479349"/>
            <a:ext cx="3037716" cy="27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35663" y="2000250"/>
            <a:ext cx="8597900" cy="654050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/ AIMS OF THE LESSONS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42925" y="2844800"/>
            <a:ext cx="9259888" cy="3460750"/>
          </a:xfrm>
        </p:spPr>
        <p:txBody>
          <a:bodyPr/>
          <a:lstStyle/>
          <a:p>
            <a:r>
              <a:rPr lang="en-US" sz="2200" dirty="0" smtClean="0">
                <a:latin typeface="Georgia" panose="02040502050405020303" pitchFamily="18" charset="0"/>
              </a:rPr>
              <a:t>Launch of the application Microsoft Word following the  presentation on the video projector  </a:t>
            </a:r>
            <a:endParaRPr lang="ro-RO" sz="2200" dirty="0" smtClean="0">
              <a:latin typeface="Georgia" panose="02040502050405020303" pitchFamily="18" charset="0"/>
            </a:endParaRPr>
          </a:p>
          <a:p>
            <a:r>
              <a:rPr lang="en-US" sz="2200" dirty="0" smtClean="0">
                <a:latin typeface="Georgia" panose="02040502050405020303" pitchFamily="18" charset="0"/>
              </a:rPr>
              <a:t>Sing the song whose verses appear on the screen</a:t>
            </a:r>
            <a:endParaRPr lang="ro-RO" sz="2200" dirty="0" smtClean="0">
              <a:latin typeface="Georgia" panose="02040502050405020303" pitchFamily="18" charset="0"/>
            </a:endParaRPr>
          </a:p>
          <a:p>
            <a:r>
              <a:rPr lang="en-US" sz="2200" dirty="0" smtClean="0">
                <a:latin typeface="Georgia" panose="02040502050405020303" pitchFamily="18" charset="0"/>
              </a:rPr>
              <a:t>Discover the options of the Start Menu through musical pieces </a:t>
            </a:r>
            <a:endParaRPr lang="ro-RO" sz="2200" dirty="0" smtClean="0">
              <a:latin typeface="Georgia" panose="02040502050405020303" pitchFamily="18" charset="0"/>
            </a:endParaRPr>
          </a:p>
          <a:p>
            <a:r>
              <a:rPr lang="en-US" sz="2200" dirty="0" smtClean="0">
                <a:latin typeface="Georgia" panose="02040502050405020303" pitchFamily="18" charset="0"/>
              </a:rPr>
              <a:t>Edit different texts (poems, short paragraphs -size, </a:t>
            </a:r>
            <a:r>
              <a:rPr lang="en-US" sz="2200" dirty="0" err="1" smtClean="0">
                <a:latin typeface="Georgia" panose="02040502050405020303" pitchFamily="18" charset="0"/>
              </a:rPr>
              <a:t>colour</a:t>
            </a:r>
            <a:r>
              <a:rPr lang="en-US" sz="2200" dirty="0" smtClean="0">
                <a:latin typeface="Georgia" panose="02040502050405020303" pitchFamily="18" charset="0"/>
              </a:rPr>
              <a:t>, font) while listening to musical pieces (piano, you tube songs)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Make a presentation of the options from the Start Menu through music</a:t>
            </a:r>
            <a:endParaRPr lang="ro-RO" sz="2200" dirty="0" smtClean="0">
              <a:latin typeface="Georgia" panose="02040502050405020303" pitchFamily="18" charset="0"/>
            </a:endParaRPr>
          </a:p>
          <a:p>
            <a:endParaRPr lang="ro-RO" sz="2200" dirty="0" smtClean="0">
              <a:latin typeface="Georgia" panose="02040502050405020303" pitchFamily="18" charset="0"/>
            </a:endParaRPr>
          </a:p>
        </p:txBody>
      </p:sp>
      <p:pic>
        <p:nvPicPr>
          <p:cNvPr id="44035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21457" y="2343767"/>
            <a:ext cx="3257550" cy="631825"/>
          </a:xfrm>
        </p:spPr>
        <p:txBody>
          <a:bodyPr/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ORGANISATION</a:t>
            </a:r>
            <a:endParaRPr lang="ro-RO" sz="2800" dirty="0" smtClean="0">
              <a:latin typeface="Georgia" panose="02040502050405020303" pitchFamily="18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12537" y="2896285"/>
            <a:ext cx="3181350" cy="1925637"/>
          </a:xfrm>
        </p:spPr>
        <p:txBody>
          <a:bodyPr/>
          <a:lstStyle/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Individual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Group work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Whole class interaction</a:t>
            </a:r>
            <a:endParaRPr lang="ro-RO" sz="2200" dirty="0" smtClean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404128" y="1982788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562350" y="2693988"/>
            <a:ext cx="6453188" cy="3495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Microsoft Word application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Internet; school network of computers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You tube songs (</a:t>
            </a:r>
            <a:r>
              <a:rPr lang="en-US" sz="2200" i="1" dirty="0" smtClean="0">
                <a:latin typeface="Georgia" panose="02040502050405020303" pitchFamily="18" charset="0"/>
              </a:rPr>
              <a:t>Home - </a:t>
            </a:r>
            <a:r>
              <a:rPr lang="en-US" sz="2200" dirty="0" smtClean="0">
                <a:latin typeface="Georgia" panose="02040502050405020303" pitchFamily="18" charset="0"/>
              </a:rPr>
              <a:t>Smiley)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Video projector, loudspeakers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Musical instrument: piano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Lines of various songs written in a Word document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Worksheets with the list of the  Start Menu items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2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2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i="1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ro-RO" i="1" dirty="0">
              <a:latin typeface="Georgia" panose="02040502050405020303" pitchFamily="18" charset="0"/>
            </a:endParaRPr>
          </a:p>
        </p:txBody>
      </p:sp>
      <p:pic>
        <p:nvPicPr>
          <p:cNvPr id="4506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roovy Educator: Musical Transi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57" y="4688023"/>
            <a:ext cx="2598430" cy="19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" descr="Erasmus+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27" y="1974804"/>
            <a:ext cx="3751361" cy="2813521"/>
          </a:xfrm>
          <a:prstGeom prst="rect">
            <a:avLst/>
          </a:prstGeom>
        </p:spPr>
      </p:pic>
      <p:pic>
        <p:nvPicPr>
          <p:cNvPr id="6" name="Diana_Info6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705005" y="3472049"/>
            <a:ext cx="4922520" cy="276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1730375"/>
            <a:ext cx="259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82600" y="2390775"/>
            <a:ext cx="10210800" cy="3743325"/>
          </a:xfrm>
        </p:spPr>
        <p:txBody>
          <a:bodyPr/>
          <a:lstStyle/>
          <a:p>
            <a:r>
              <a:rPr lang="en-US" sz="2200" dirty="0" smtClean="0">
                <a:latin typeface="Georgia" panose="02040502050405020303" pitchFamily="18" charset="0"/>
              </a:rPr>
              <a:t>Presentation of the basic elements in a Word document through songs</a:t>
            </a:r>
            <a:endParaRPr lang="ro-RO" sz="2200" dirty="0" smtClean="0">
              <a:latin typeface="Georgia" panose="02040502050405020303" pitchFamily="18" charset="0"/>
            </a:endParaRPr>
          </a:p>
          <a:p>
            <a:r>
              <a:rPr lang="en-US" sz="2200" dirty="0" smtClean="0">
                <a:latin typeface="Georgia" panose="02040502050405020303" pitchFamily="18" charset="0"/>
              </a:rPr>
              <a:t>Demonstration of the use  of text editing with musical background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Individual and whole class conversation</a:t>
            </a:r>
            <a:endParaRPr lang="ro-RO" sz="2200" dirty="0" smtClean="0">
              <a:latin typeface="Georgia" panose="02040502050405020303" pitchFamily="18" charset="0"/>
            </a:endParaRPr>
          </a:p>
          <a:p>
            <a:r>
              <a:rPr lang="en-US" sz="2200" dirty="0" smtClean="0">
                <a:latin typeface="Georgia" panose="02040502050405020303" pitchFamily="18" charset="0"/>
              </a:rPr>
              <a:t>Guided discovery of the items of the Start Menu in Microsoft Word through musical tunes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Working in teams in order to make a presentation of a text edited according to the tasks and in the musical setting provided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Editing texts according to requirements within adapted musical settings</a:t>
            </a:r>
          </a:p>
          <a:p>
            <a:pPr>
              <a:buNone/>
            </a:pPr>
            <a:endParaRPr lang="en-US" sz="2200" dirty="0" smtClean="0">
              <a:latin typeface="Georgia" panose="02040502050405020303" pitchFamily="18" charset="0"/>
            </a:endParaRPr>
          </a:p>
          <a:p>
            <a:endParaRPr lang="en-US" sz="2200" dirty="0" smtClean="0">
              <a:latin typeface="Georgia" panose="02040502050405020303" pitchFamily="18" charset="0"/>
            </a:endParaRPr>
          </a:p>
          <a:p>
            <a:endParaRPr lang="ro-RO" sz="2200" dirty="0" smtClean="0">
              <a:latin typeface="Georgia" panose="02040502050405020303" pitchFamily="18" charset="0"/>
            </a:endParaRPr>
          </a:p>
        </p:txBody>
      </p:sp>
      <p:pic>
        <p:nvPicPr>
          <p:cNvPr id="4608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839788" y="1978025"/>
            <a:ext cx="10115550" cy="720725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EVALUATION</a:t>
            </a: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of</a:t>
            </a:r>
            <a:r>
              <a:rPr lang="en-US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ICT Competences:</a:t>
            </a:r>
            <a:endParaRPr lang="ro-RO" sz="2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61195" y="2698750"/>
            <a:ext cx="7327212" cy="345281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observation of students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of musical pieces and word document items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appreciation of the results of students’ text editing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achievement regarding the text editing tasks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the options of the Start Menu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worksheet with tasks related to the elements taught</a:t>
            </a:r>
          </a:p>
        </p:txBody>
      </p:sp>
      <p:pic>
        <p:nvPicPr>
          <p:cNvPr id="471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magini pentru applause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334" y="1830909"/>
            <a:ext cx="23431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1" y="1828800"/>
            <a:ext cx="3488510" cy="261638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63" y="3051959"/>
            <a:ext cx="3952972" cy="28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1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4722028"/>
              </p:ext>
            </p:extLst>
          </p:nvPr>
        </p:nvGraphicFramePr>
        <p:xfrm>
          <a:off x="466298" y="2630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658549"/>
              </p:ext>
            </p:extLst>
          </p:nvPr>
        </p:nvGraphicFramePr>
        <p:xfrm>
          <a:off x="5092890" y="2538484"/>
          <a:ext cx="4760794" cy="291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9513716"/>
              </p:ext>
            </p:extLst>
          </p:nvPr>
        </p:nvGraphicFramePr>
        <p:xfrm>
          <a:off x="452651" y="27124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617486"/>
              </p:ext>
            </p:extLst>
          </p:nvPr>
        </p:nvGraphicFramePr>
        <p:xfrm>
          <a:off x="4975225" y="27534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674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5969749"/>
              </p:ext>
            </p:extLst>
          </p:nvPr>
        </p:nvGraphicFramePr>
        <p:xfrm>
          <a:off x="575481" y="2565779"/>
          <a:ext cx="4938214" cy="30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0933415"/>
              </p:ext>
            </p:extLst>
          </p:nvPr>
        </p:nvGraphicFramePr>
        <p:xfrm>
          <a:off x="5240740" y="2603309"/>
          <a:ext cx="4765344" cy="285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392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3353347"/>
              </p:ext>
            </p:extLst>
          </p:nvPr>
        </p:nvGraphicFramePr>
        <p:xfrm>
          <a:off x="2429302" y="2384947"/>
          <a:ext cx="5611504" cy="367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82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3839218"/>
              </p:ext>
            </p:extLst>
          </p:nvPr>
        </p:nvGraphicFramePr>
        <p:xfrm>
          <a:off x="2033517" y="2565778"/>
          <a:ext cx="5936776" cy="376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41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0834824"/>
              </p:ext>
            </p:extLst>
          </p:nvPr>
        </p:nvGraphicFramePr>
        <p:xfrm>
          <a:off x="2271713" y="2548717"/>
          <a:ext cx="5802573" cy="383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19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87575"/>
            <a:ext cx="8877300" cy="814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Georgia" panose="02040502050405020303" pitchFamily="18" charset="0"/>
              </a:rPr>
              <a:t>SECONDARY SCHOOL: 7</a:t>
            </a:r>
            <a:r>
              <a:rPr lang="en-US" b="1" baseline="30000" dirty="0" smtClean="0">
                <a:latin typeface="Georgia" panose="02040502050405020303" pitchFamily="18" charset="0"/>
              </a:rPr>
              <a:t>th</a:t>
            </a:r>
            <a:r>
              <a:rPr lang="en-US" b="1" dirty="0" smtClean="0">
                <a:latin typeface="Georgia" panose="02040502050405020303" pitchFamily="18" charset="0"/>
              </a:rPr>
              <a:t> grade (A, B)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25" y="3752850"/>
            <a:ext cx="8397875" cy="257175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 21 September – 6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 24 + 25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ICT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LEARNING UNIT: </a:t>
            </a:r>
            <a:r>
              <a:rPr lang="en-US" sz="2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Internet safety measures and work protection in the  ICT laboratory</a:t>
            </a: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 teaching and learning about the social and legislative specific norms, the efficient and safe use of the computer systems at school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9155" name="Title 1"/>
          <p:cNvSpPr txBox="1"/>
          <p:nvPr/>
        </p:nvSpPr>
        <p:spPr bwMode="auto">
          <a:xfrm>
            <a:off x="708024" y="2878139"/>
            <a:ext cx="8874125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4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INTERNET AND WORK SAFETY MEASURES </a:t>
            </a:r>
            <a:endParaRPr lang="ro-RO" sz="2400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49156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74958" y="1661318"/>
            <a:ext cx="9315450" cy="779463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COMPETENCES </a:t>
            </a:r>
            <a:endParaRPr lang="ro-RO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110274" y="2644774"/>
            <a:ext cx="5936777" cy="2154237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specific norms  of safety in the social and legislative spheres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specific elements of computer systems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use of computer systems within safety conditions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Imagini pentru computer viru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74" y="2644774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293718" y="2009775"/>
            <a:ext cx="7388225" cy="67151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/ AIMS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960" y="2955925"/>
            <a:ext cx="8469312" cy="35242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safety measures on the internet from a rap song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positive and negative actions depicted on the internet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different actions on the internet using a suggestive musical background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Render actions from the internet through musical instruments (violin, flute, guitar)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 of the norms of work safety and fire prevention and extinction within a piano tune background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 answers regarding the safety regulations to various musical rhythms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logo Music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sigla_ultima Vari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586" y="2149429"/>
            <a:ext cx="4858603" cy="3643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3258" y="2268538"/>
            <a:ext cx="5065730" cy="3799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166472" y="1817366"/>
            <a:ext cx="8596312" cy="6715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/ AIMS OF THE LESSONS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856" y="2488878"/>
            <a:ext cx="7249473" cy="336601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Reading, writing and working with natural numbers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numbers through musical play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approximation and Roman numerals formation  in musical contexts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specific information with a musical background</a:t>
            </a: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artoon Pictures Of Musical Instrument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82" y="2712439"/>
            <a:ext cx="2585682" cy="25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logo Music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sigla_ultima Vari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79" y="3419191"/>
            <a:ext cx="4540155" cy="3405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234" y="1735138"/>
            <a:ext cx="5022376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8100" y="1892812"/>
            <a:ext cx="3524250" cy="631825"/>
          </a:xfrm>
        </p:spPr>
        <p:txBody>
          <a:bodyPr/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ORGANISATION</a:t>
            </a:r>
            <a:endParaRPr lang="ro-RO" sz="2800" dirty="0" smtClean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5858"/>
            <a:ext cx="3181350" cy="20716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Individual</a:t>
            </a:r>
          </a:p>
          <a:p>
            <a:pPr algn="ctr"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Pair work</a:t>
            </a:r>
          </a:p>
          <a:p>
            <a:pPr algn="ctr"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Whole class interaction</a:t>
            </a: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340320" y="1735138"/>
            <a:ext cx="3524250" cy="709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562350" y="2311399"/>
            <a:ext cx="6286500" cy="3908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List of safety measures at work and fire prevention and extinction norms</a:t>
            </a:r>
            <a:endParaRPr lang="en-US" sz="2200" i="1" dirty="0" smtClean="0">
              <a:latin typeface="Georgia" panose="02040502050405020303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Musical instruments: piano, violin, flute, guitar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Lyrics of a rap song about safety measures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Internet sites: flocabulary.com (</a:t>
            </a:r>
            <a:r>
              <a:rPr lang="en-US" sz="2200" i="1" dirty="0" smtClean="0">
                <a:latin typeface="Georgia" panose="02040502050405020303" pitchFamily="18" charset="0"/>
              </a:rPr>
              <a:t>Internet safety</a:t>
            </a:r>
            <a:r>
              <a:rPr lang="en-US" sz="2200" dirty="0" smtClean="0">
                <a:latin typeface="Georgia" panose="02040502050405020303" pitchFamily="18" charset="0"/>
              </a:rPr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School network of computers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Video projector, loudspeakers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o-RO" i="1" dirty="0">
              <a:latin typeface="Georgia" panose="02040502050405020303" pitchFamily="18" charset="0"/>
            </a:endParaRPr>
          </a:p>
        </p:txBody>
      </p:sp>
      <p:pic>
        <p:nvPicPr>
          <p:cNvPr id="5222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Imagini pentru musical note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48" y="4129132"/>
            <a:ext cx="2749502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87" y="1702594"/>
            <a:ext cx="259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82600" y="2485575"/>
            <a:ext cx="9657688" cy="3687763"/>
          </a:xfrm>
        </p:spPr>
        <p:txBody>
          <a:bodyPr/>
          <a:lstStyle/>
          <a:p>
            <a:r>
              <a:rPr lang="en-US" sz="2000" dirty="0" smtClean="0">
                <a:latin typeface="Georgia" pitchFamily="18" charset="0"/>
              </a:rPr>
              <a:t>Presentation of safety measures at work and  fire prevention and extinction norms  within musical setting</a:t>
            </a:r>
          </a:p>
          <a:p>
            <a:r>
              <a:rPr lang="en-US" sz="2000" dirty="0" smtClean="0">
                <a:latin typeface="Georgia" pitchFamily="18" charset="0"/>
              </a:rPr>
              <a:t>Listen to  rap songs on the internet and select the safety measures mentioned</a:t>
            </a:r>
          </a:p>
          <a:p>
            <a:r>
              <a:rPr lang="en-US" sz="2000" dirty="0" smtClean="0">
                <a:latin typeface="Georgia" pitchFamily="18" charset="0"/>
              </a:rPr>
              <a:t>Associate safety measures with rap rhythms and lyrics</a:t>
            </a:r>
          </a:p>
          <a:p>
            <a:r>
              <a:rPr lang="en-US" sz="2000" dirty="0" smtClean="0">
                <a:latin typeface="Georgia" pitchFamily="18" charset="0"/>
              </a:rPr>
              <a:t>Demonstration of various actions depicted on the internet using an appropriate and suggestive musical </a:t>
            </a:r>
            <a:r>
              <a:rPr lang="en-US" sz="2000" dirty="0">
                <a:latin typeface="Georgia" pitchFamily="18" charset="0"/>
              </a:rPr>
              <a:t>b</a:t>
            </a:r>
            <a:r>
              <a:rPr lang="en-US" sz="2000" dirty="0" smtClean="0">
                <a:latin typeface="Georgia" pitchFamily="18" charset="0"/>
              </a:rPr>
              <a:t>ackground</a:t>
            </a:r>
          </a:p>
          <a:p>
            <a:r>
              <a:rPr lang="en-US" sz="2000" dirty="0" smtClean="0">
                <a:latin typeface="Georgia" pitchFamily="18" charset="0"/>
              </a:rPr>
              <a:t>Take notes regarding the safety measures at work and fire prevention and extinction norms within a piano tune  background</a:t>
            </a:r>
          </a:p>
          <a:p>
            <a:r>
              <a:rPr lang="en-US" sz="2000" dirty="0" smtClean="0">
                <a:latin typeface="Georgia" pitchFamily="18" charset="0"/>
              </a:rPr>
              <a:t>Answer and use specific gestures to  present the safety measures required,  rendering the response in suggestive musical tunes</a:t>
            </a:r>
          </a:p>
        </p:txBody>
      </p:sp>
      <p:pic>
        <p:nvPicPr>
          <p:cNvPr id="53251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555750" y="1615281"/>
            <a:ext cx="7132946" cy="720725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4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24445" y="2332428"/>
            <a:ext cx="6449562" cy="3884613"/>
          </a:xfrm>
        </p:spPr>
        <p:txBody>
          <a:bodyPr/>
          <a:lstStyle/>
          <a:p>
            <a:r>
              <a:rPr lang="en-US" sz="2200" dirty="0" smtClean="0">
                <a:latin typeface="Georgia" panose="02040502050405020303" pitchFamily="18" charset="0"/>
              </a:rPr>
              <a:t>Systematic observation of students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Association of musical rhythms to safety measures presented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Recognition of the positive or negative value of different actions depicted on the internet through music correlations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Acquisition of safety measures to be respected when using the internet 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Rendering various norms and regulations through suggestive gestures and musical pieces</a:t>
            </a:r>
          </a:p>
          <a:p>
            <a:endParaRPr lang="en-US" sz="2200" dirty="0" smtClean="0">
              <a:latin typeface="Georgia" panose="02040502050405020303" pitchFamily="18" charset="0"/>
            </a:endParaRPr>
          </a:p>
        </p:txBody>
      </p:sp>
      <p:pic>
        <p:nvPicPr>
          <p:cNvPr id="54275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magini pentru piano player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101" y="2493962"/>
            <a:ext cx="2633874" cy="22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0980573"/>
              </p:ext>
            </p:extLst>
          </p:nvPr>
        </p:nvGraphicFramePr>
        <p:xfrm>
          <a:off x="272956" y="2552131"/>
          <a:ext cx="4804012" cy="32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1698935"/>
              </p:ext>
            </p:extLst>
          </p:nvPr>
        </p:nvGraphicFramePr>
        <p:xfrm>
          <a:off x="5051946" y="2565780"/>
          <a:ext cx="4992806" cy="30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594719"/>
              </p:ext>
            </p:extLst>
          </p:nvPr>
        </p:nvGraphicFramePr>
        <p:xfrm>
          <a:off x="276251" y="2552131"/>
          <a:ext cx="4882603" cy="308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3860255"/>
              </p:ext>
            </p:extLst>
          </p:nvPr>
        </p:nvGraphicFramePr>
        <p:xfrm>
          <a:off x="5106538" y="2552131"/>
          <a:ext cx="4869976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62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5010652"/>
              </p:ext>
            </p:extLst>
          </p:nvPr>
        </p:nvGraphicFramePr>
        <p:xfrm>
          <a:off x="152400" y="2348174"/>
          <a:ext cx="4760794" cy="317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2884109"/>
              </p:ext>
            </p:extLst>
          </p:nvPr>
        </p:nvGraphicFramePr>
        <p:xfrm>
          <a:off x="4872251" y="2415654"/>
          <a:ext cx="4926842" cy="311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5766561"/>
              </p:ext>
            </p:extLst>
          </p:nvPr>
        </p:nvGraphicFramePr>
        <p:xfrm>
          <a:off x="2042640" y="2576015"/>
          <a:ext cx="6110287" cy="387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36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6329335"/>
              </p:ext>
            </p:extLst>
          </p:nvPr>
        </p:nvGraphicFramePr>
        <p:xfrm>
          <a:off x="2033516" y="2524836"/>
          <a:ext cx="6095361" cy="38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37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50913" y="1778000"/>
            <a:ext cx="8596312" cy="1320800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EVALUATION: BEFORE AND AFTER</a:t>
            </a:r>
            <a:endParaRPr lang="ro-RO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3776970"/>
              </p:ext>
            </p:extLst>
          </p:nvPr>
        </p:nvGraphicFramePr>
        <p:xfrm>
          <a:off x="2063751" y="2521424"/>
          <a:ext cx="6110287" cy="389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5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267" y="3372600"/>
            <a:ext cx="4119368" cy="3089526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717" y="819396"/>
            <a:ext cx="3915196" cy="2936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1940" y="2342301"/>
            <a:ext cx="4857309" cy="3642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7826" y="2350723"/>
            <a:ext cx="4924677" cy="36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668" y="1735138"/>
            <a:ext cx="4563873" cy="342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696" y="5336274"/>
            <a:ext cx="79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So, beware: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Internet safety first!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nd… Music with every click!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3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976344"/>
            <a:ext cx="3524250" cy="631825"/>
          </a:xfrm>
        </p:spPr>
        <p:txBody>
          <a:bodyPr/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ORGANISATION</a:t>
            </a:r>
            <a:endParaRPr lang="ro-RO" sz="2800" dirty="0" smtClean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5644" y="3868300"/>
            <a:ext cx="3181350" cy="2043111"/>
          </a:xfrm>
        </p:spPr>
        <p:txBody>
          <a:bodyPr/>
          <a:lstStyle/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Group work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Whole class interaction</a:t>
            </a:r>
            <a:endParaRPr lang="ro-RO" sz="2400" dirty="0" smtClean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614256" y="1685596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93881" y="2459859"/>
            <a:ext cx="6286500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eorgia" panose="02040502050405020303" pitchFamily="18" charset="0"/>
              </a:rPr>
              <a:t>Tables on cardboard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eorgia" panose="02040502050405020303" pitchFamily="18" charset="0"/>
              </a:rPr>
              <a:t>Musical instruments: piano, violin, cello, guitar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eorgia" panose="02040502050405020303" pitchFamily="18" charset="0"/>
              </a:rPr>
              <a:t>Computer application – </a:t>
            </a:r>
            <a:r>
              <a:rPr lang="en-US" sz="2500" i="1" dirty="0" smtClean="0">
                <a:latin typeface="Georgia" panose="02040502050405020303" pitchFamily="18" charset="0"/>
              </a:rPr>
              <a:t>Road distances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eorgia" panose="02040502050405020303" pitchFamily="18" charset="0"/>
              </a:rPr>
              <a:t>Watches, clocks, sticks, posters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eorgia" panose="02040502050405020303" pitchFamily="18" charset="0"/>
              </a:rPr>
              <a:t>Songs: </a:t>
            </a:r>
            <a:r>
              <a:rPr lang="en-US" sz="2500" i="1" dirty="0" smtClean="0">
                <a:latin typeface="Georgia" panose="02040502050405020303" pitchFamily="18" charset="0"/>
              </a:rPr>
              <a:t>The song of the Clock, Competition Song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Georgia" panose="02040502050405020303" pitchFamily="18" charset="0"/>
              </a:rPr>
              <a:t>Colourful</a:t>
            </a:r>
            <a:r>
              <a:rPr lang="en-US" sz="2500" dirty="0" smtClean="0">
                <a:latin typeface="Georgia" panose="02040502050405020303" pitchFamily="18" charset="0"/>
              </a:rPr>
              <a:t> Worksheets with exercises - contest</a:t>
            </a:r>
            <a:endParaRPr lang="ro-RO" sz="2500" i="1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93" y="1682515"/>
            <a:ext cx="259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ro-RO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of natural numbers and explanation of how they are read and written according to the table with the units class, thousands class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Working on the cardboard tables while playing the piano, violin, cello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Comparing numbers within musical contexts (piano, violin)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Performing musical instruments (piano, violin, guitar, cello) while doing number approximation on the computer application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Singing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Song of the Clock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order to get familiar with the Roman numerals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Completion of worksheets with musical settings and transferring the content of the worksheet in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Song Competition</a:t>
            </a: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Conversation, learning through discovery, didactic play in musical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scequences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652</TotalTime>
  <Words>2284</Words>
  <Application>Microsoft Office PowerPoint</Application>
  <PresentationFormat>Particularizare</PresentationFormat>
  <Paragraphs>311</Paragraphs>
  <Slides>71</Slides>
  <Notes>0</Notes>
  <HiddenSlides>0</HiddenSlides>
  <MMClips>1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71</vt:i4>
      </vt:variant>
    </vt:vector>
  </HeadingPairs>
  <TitlesOfParts>
    <vt:vector size="72" baseType="lpstr">
      <vt:lpstr>Facet</vt:lpstr>
      <vt:lpstr>Diapozitivul 1</vt:lpstr>
      <vt:lpstr>Diapozitivul 2</vt:lpstr>
      <vt:lpstr>PRIMARY SCHOOL: 3rd grade</vt:lpstr>
      <vt:lpstr>MATH COMPETENCES </vt:lpstr>
      <vt:lpstr>Diapozitivul 5</vt:lpstr>
      <vt:lpstr>OBJECTIVES / AIMS OF THE LESSONS</vt:lpstr>
      <vt:lpstr>Diapozitivul 7</vt:lpstr>
      <vt:lpstr>ORGANISATION</vt:lpstr>
      <vt:lpstr>METHODS</vt:lpstr>
      <vt:lpstr>Diapozitivul 10</vt:lpstr>
      <vt:lpstr>EVALUATION of MATH competences</vt:lpstr>
      <vt:lpstr>Diapozitivul 12</vt:lpstr>
      <vt:lpstr>Diapozitivul 13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PRIMARY SCHOOL: 3rd -4th grade</vt:lpstr>
      <vt:lpstr>ICT COMPETENCES </vt:lpstr>
      <vt:lpstr>OBJECTIVES / AIMS OF THE LESSONS</vt:lpstr>
      <vt:lpstr>ORGANISATION</vt:lpstr>
      <vt:lpstr>METHODS</vt:lpstr>
      <vt:lpstr>EVALUATION of ICT competences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SECONDARY SCHOOL: 5th grade</vt:lpstr>
      <vt:lpstr>ICT COMPETENCES </vt:lpstr>
      <vt:lpstr>Diapozitivul 31</vt:lpstr>
      <vt:lpstr>OBJECTIVES / AIMS OF THE LESSONS</vt:lpstr>
      <vt:lpstr>Diapozitivul 33</vt:lpstr>
      <vt:lpstr>ORGANISATION</vt:lpstr>
      <vt:lpstr>METHODS</vt:lpstr>
      <vt:lpstr>EVALUATION of ICT competences: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SECONDARY SCHOOL: 6th grade (A, B)</vt:lpstr>
      <vt:lpstr>ICT COMPETENCES </vt:lpstr>
      <vt:lpstr>Diapozitivul 44</vt:lpstr>
      <vt:lpstr>OBJECTIVES / AIMS OF THE LESSONS</vt:lpstr>
      <vt:lpstr>ORGANISATION</vt:lpstr>
      <vt:lpstr>Diapozitivul 47</vt:lpstr>
      <vt:lpstr>METHODS</vt:lpstr>
      <vt:lpstr>EVALUATION of ICT Competences: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SECONDARY SCHOOL: 7th grade (A, B)</vt:lpstr>
      <vt:lpstr>ICT COMPETENCES </vt:lpstr>
      <vt:lpstr>OBJECTIVES / AIMS</vt:lpstr>
      <vt:lpstr>Diapozitivul 59</vt:lpstr>
      <vt:lpstr>Diapozitivul 60</vt:lpstr>
      <vt:lpstr>ORGANISATION</vt:lpstr>
      <vt:lpstr>METHODS</vt:lpstr>
      <vt:lpstr>EVALUATION of competences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IMPACT EVALUATION: BEFORE AND AFTER</vt:lpstr>
      <vt:lpstr>Diapozitivul 70</vt:lpstr>
      <vt:lpstr>Diapozitivul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user</cp:lastModifiedBy>
  <cp:revision>227</cp:revision>
  <dcterms:created xsi:type="dcterms:W3CDTF">2017-03-11T11:11:00Z</dcterms:created>
  <dcterms:modified xsi:type="dcterms:W3CDTF">2018-05-22T10:45:46Z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