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99" r:id="rId3"/>
    <p:sldId id="403" r:id="rId4"/>
    <p:sldId id="401" r:id="rId5"/>
    <p:sldId id="500" r:id="rId6"/>
    <p:sldId id="450" r:id="rId7"/>
    <p:sldId id="415" r:id="rId8"/>
    <p:sldId id="445" r:id="rId9"/>
    <p:sldId id="489" r:id="rId10"/>
    <p:sldId id="456" r:id="rId11"/>
    <p:sldId id="414" r:id="rId12"/>
    <p:sldId id="451" r:id="rId13"/>
    <p:sldId id="416" r:id="rId14"/>
    <p:sldId id="459" r:id="rId15"/>
    <p:sldId id="492" r:id="rId16"/>
    <p:sldId id="404" r:id="rId17"/>
    <p:sldId id="417" r:id="rId18"/>
    <p:sldId id="418" r:id="rId19"/>
    <p:sldId id="457" r:id="rId20"/>
    <p:sldId id="419" r:id="rId21"/>
    <p:sldId id="446" r:id="rId22"/>
    <p:sldId id="420" r:id="rId23"/>
    <p:sldId id="460" r:id="rId24"/>
    <p:sldId id="483" r:id="rId25"/>
    <p:sldId id="493" r:id="rId26"/>
    <p:sldId id="406" r:id="rId27"/>
    <p:sldId id="426" r:id="rId28"/>
    <p:sldId id="455" r:id="rId29"/>
    <p:sldId id="427" r:id="rId30"/>
    <p:sldId id="452" r:id="rId31"/>
    <p:sldId id="454" r:id="rId32"/>
    <p:sldId id="428" r:id="rId33"/>
    <p:sldId id="453" r:id="rId34"/>
    <p:sldId id="429" r:id="rId35"/>
    <p:sldId id="458" r:id="rId36"/>
    <p:sldId id="490" r:id="rId37"/>
    <p:sldId id="494" r:id="rId38"/>
    <p:sldId id="4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Artistic</a:t>
            </a:r>
            <a:r>
              <a:rPr lang="en-US" baseline="0"/>
              <a:t> views: Do you like collaboration classes?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MOTIVATION!$I$40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MOTIVATION!$J$39:$N$39</c:f>
              <c:strCache>
                <c:ptCount val="5"/>
                <c:pt idx="0">
                  <c:v>1=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MOTIVATION!$J$40:$N$40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14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9-4E45-B7C3-5382410DF90B}"/>
            </c:ext>
          </c:extLst>
        </c:ser>
        <c:ser>
          <c:idx val="1"/>
          <c:order val="1"/>
          <c:tx>
            <c:strRef>
              <c:f>MOTIVATION!$I$41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MOTIVATION!$J$39:$N$39</c:f>
              <c:strCache>
                <c:ptCount val="5"/>
                <c:pt idx="0">
                  <c:v>1=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MOTIVATION!$J$41:$N$41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27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9-4E45-B7C3-5382410DF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389504"/>
        <c:axId val="-142376992"/>
      </c:barChart>
      <c:catAx>
        <c:axId val="-14238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76992"/>
        <c:crosses val="autoZero"/>
        <c:auto val="1"/>
        <c:lblAlgn val="ctr"/>
        <c:lblOffset val="100"/>
        <c:noMultiLvlLbl val="0"/>
      </c:catAx>
      <c:valAx>
        <c:axId val="-14237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8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Secondary:</a:t>
            </a:r>
            <a:r>
              <a:rPr lang="en-US" baseline="0"/>
              <a:t> Christmas time: Are collaboration classes easy for you?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MOTIVATION!$U$76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MOTIVATION!$V$75:$Z$75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MOTIVATION!$V$76:$Z$76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3-4601-9F58-E5531B6CB2AD}"/>
            </c:ext>
          </c:extLst>
        </c:ser>
        <c:ser>
          <c:idx val="1"/>
          <c:order val="1"/>
          <c:tx>
            <c:strRef>
              <c:f>MOTIVATION!$U$77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MOTIVATION!$V$75:$Z$75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MOTIVATION!$V$77:$Z$77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3-4601-9F58-E5531B6CB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714992"/>
        <c:axId val="-95700304"/>
      </c:barChart>
      <c:catAx>
        <c:axId val="-9571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0304"/>
        <c:crosses val="autoZero"/>
        <c:auto val="1"/>
        <c:lblAlgn val="ctr"/>
        <c:lblOffset val="100"/>
        <c:noMultiLvlLbl val="0"/>
      </c:catAx>
      <c:valAx>
        <c:axId val="-9570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1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Artistic</a:t>
            </a:r>
            <a:r>
              <a:rPr lang="en-US" baseline="0"/>
              <a:t> views: Do you like to participate actively in the collaboration through music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MOTIVATION!$R$40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MOTIVATION!$S$39:$W$39</c:f>
              <c:strCache>
                <c:ptCount val="5"/>
                <c:pt idx="0">
                  <c:v>1=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MOTIVATION!$S$40:$W$40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14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A-433C-AB45-E9C8263DE0D9}"/>
            </c:ext>
          </c:extLst>
        </c:ser>
        <c:ser>
          <c:idx val="1"/>
          <c:order val="1"/>
          <c:tx>
            <c:strRef>
              <c:f>MOTIVATION!$R$41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MOTIVATION!$S$39:$W$39</c:f>
              <c:strCache>
                <c:ptCount val="5"/>
                <c:pt idx="0">
                  <c:v>1=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MOTIVATION!$S$41:$W$41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16</c:v>
                </c:pt>
                <c:pt idx="3">
                  <c:v>22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A-433C-AB45-E9C8263DE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381344"/>
        <c:axId val="-142375904"/>
      </c:barChart>
      <c:catAx>
        <c:axId val="-1423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75904"/>
        <c:crosses val="autoZero"/>
        <c:auto val="1"/>
        <c:lblAlgn val="ctr"/>
        <c:lblOffset val="100"/>
        <c:noMultiLvlLbl val="0"/>
      </c:catAx>
      <c:valAx>
        <c:axId val="-14237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8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Artistic</a:t>
            </a:r>
            <a:r>
              <a:rPr lang="en-US" baseline="0"/>
              <a:t> views: Are collaboration through music classes easy for you?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MOTIVATION!$S$44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MOTIVATION!$T$43:$X$43</c:f>
              <c:strCache>
                <c:ptCount val="5"/>
                <c:pt idx="0">
                  <c:v>1=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MOTIVATION!$T$44:$X$44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15</c:v>
                </c:pt>
                <c:pt idx="3">
                  <c:v>26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0-4F0E-BE2F-AB2F97875E48}"/>
            </c:ext>
          </c:extLst>
        </c:ser>
        <c:ser>
          <c:idx val="1"/>
          <c:order val="1"/>
          <c:tx>
            <c:strRef>
              <c:f>MOTIVATION!$S$45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MOTIVATION!$T$43:$X$43</c:f>
              <c:strCache>
                <c:ptCount val="5"/>
                <c:pt idx="0">
                  <c:v>1=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MOTIVATION!$T$45:$X$45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18</c:v>
                </c:pt>
                <c:pt idx="3">
                  <c:v>21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0-4F0E-BE2F-AB2F97875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390048"/>
        <c:axId val="-142384064"/>
      </c:barChart>
      <c:catAx>
        <c:axId val="-14239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84064"/>
        <c:crosses val="autoZero"/>
        <c:auto val="1"/>
        <c:lblAlgn val="ctr"/>
        <c:lblOffset val="100"/>
        <c:noMultiLvlLbl val="0"/>
      </c:catAx>
      <c:valAx>
        <c:axId val="-14238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9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Festive</a:t>
            </a:r>
            <a:r>
              <a:rPr lang="en-US" baseline="0"/>
              <a:t> school days: Do you like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MOTIVATION!$I$58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MOTIVATION!$J$57:$N$57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MOTIVATION!$J$58:$N$58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14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8-4196-9880-087C9CE0A3CF}"/>
            </c:ext>
          </c:extLst>
        </c:ser>
        <c:ser>
          <c:idx val="1"/>
          <c:order val="1"/>
          <c:tx>
            <c:strRef>
              <c:f>MOTIVATION!$I$59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MOTIVATION!$J$57:$N$57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MOTIVATION!$J$59:$N$59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8-4196-9880-087C9CE0A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379168"/>
        <c:axId val="-332463728"/>
      </c:barChart>
      <c:catAx>
        <c:axId val="-1423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32463728"/>
        <c:crosses val="autoZero"/>
        <c:auto val="1"/>
        <c:lblAlgn val="ctr"/>
        <c:lblOffset val="100"/>
        <c:noMultiLvlLbl val="0"/>
      </c:catAx>
      <c:valAx>
        <c:axId val="-33246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3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Festive</a:t>
            </a:r>
            <a:r>
              <a:rPr lang="en-US" baseline="0"/>
              <a:t> school days: Do you like to participate actively in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MOTIVATION!$S$58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MOTIVATION!$T$57:$X$57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MOTIVATION!$T$58:$X$58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11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E-409A-A934-B0FEA0C7A7C4}"/>
            </c:ext>
          </c:extLst>
        </c:ser>
        <c:ser>
          <c:idx val="1"/>
          <c:order val="1"/>
          <c:tx>
            <c:strRef>
              <c:f>MOTIVATION!$S$59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MOTIVATION!$T$57:$X$57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MOTIVATION!$T$59:$X$59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8E-409A-A934-B0FEA0C7A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6253376"/>
        <c:axId val="-96249024"/>
      </c:barChart>
      <c:catAx>
        <c:axId val="-962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249024"/>
        <c:crosses val="autoZero"/>
        <c:auto val="1"/>
        <c:lblAlgn val="ctr"/>
        <c:lblOffset val="100"/>
        <c:noMultiLvlLbl val="0"/>
      </c:catAx>
      <c:valAx>
        <c:axId val="-9624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25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Festive</a:t>
            </a:r>
            <a:r>
              <a:rPr lang="en-US" baseline="0"/>
              <a:t> school days: Are collaboration classes easy for you?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MOTIVATION!$T$63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MOTIVATION!$U$62:$Y$62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MOTIVATION!$U$63:$Y$63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15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3-4063-BC02-DC37A9A402AA}"/>
            </c:ext>
          </c:extLst>
        </c:ser>
        <c:ser>
          <c:idx val="1"/>
          <c:order val="1"/>
          <c:tx>
            <c:strRef>
              <c:f>MOTIVATION!$T$64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MOTIVATION!$U$62:$Y$62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MOTIVATION!$U$64:$Y$64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11</c:v>
                </c:pt>
                <c:pt idx="3">
                  <c:v>9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3-4063-BC02-DC37A9A40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6251200"/>
        <c:axId val="-96250656"/>
      </c:barChart>
      <c:catAx>
        <c:axId val="-9625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250656"/>
        <c:crosses val="autoZero"/>
        <c:auto val="1"/>
        <c:lblAlgn val="ctr"/>
        <c:lblOffset val="100"/>
        <c:noMultiLvlLbl val="0"/>
      </c:catAx>
      <c:valAx>
        <c:axId val="-9625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2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Motivation</a:t>
            </a:r>
            <a:r>
              <a:rPr lang="en-US" baseline="0"/>
              <a:t> 3rd grade: Christmas Time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MOTIVATION!$E$21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MOTIVATION!$F$20:$G$20</c:f>
              <c:strCache>
                <c:ptCount val="2"/>
                <c:pt idx="0">
                  <c:v>1. I like collaboration through music classes </c:v>
                </c:pt>
                <c:pt idx="1">
                  <c:v>2. I don't like collaboration through music classes </c:v>
                </c:pt>
              </c:strCache>
            </c:strRef>
          </c:cat>
          <c:val>
            <c:numRef>
              <c:f>MOTIVATION!$F$21:$G$21</c:f>
              <c:numCache>
                <c:formatCode>General</c:formatCode>
                <c:ptCount val="2"/>
                <c:pt idx="0">
                  <c:v>18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6-45C2-A082-378C33375B2E}"/>
            </c:ext>
          </c:extLst>
        </c:ser>
        <c:ser>
          <c:idx val="1"/>
          <c:order val="1"/>
          <c:tx>
            <c:strRef>
              <c:f>MOTIVATION!$E$22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MOTIVATION!$F$20:$G$20</c:f>
              <c:strCache>
                <c:ptCount val="2"/>
                <c:pt idx="0">
                  <c:v>1. I like collaboration through music classes </c:v>
                </c:pt>
                <c:pt idx="1">
                  <c:v>2. I don't like collaboration through music classes </c:v>
                </c:pt>
              </c:strCache>
            </c:strRef>
          </c:cat>
          <c:val>
            <c:numRef>
              <c:f>MOTIVATION!$F$22:$G$22</c:f>
              <c:numCache>
                <c:formatCode>General</c:formatCode>
                <c:ptCount val="2"/>
                <c:pt idx="0">
                  <c:v>20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6-45C2-A082-378C33375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566112"/>
        <c:axId val="-94565024"/>
      </c:barChart>
      <c:catAx>
        <c:axId val="-945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65024"/>
        <c:crosses val="autoZero"/>
        <c:auto val="1"/>
        <c:lblAlgn val="ctr"/>
        <c:lblOffset val="100"/>
        <c:noMultiLvlLbl val="0"/>
      </c:catAx>
      <c:valAx>
        <c:axId val="-9456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6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Secondary:</a:t>
            </a:r>
            <a:r>
              <a:rPr lang="en-US" baseline="0"/>
              <a:t> Christmas time: Do you like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MOTIVATION!$I$74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MOTIVATION!$J$73:$N$73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MOTIVATION!$J$74:$N$74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7-4D0B-AE94-56712CAD2FE3}"/>
            </c:ext>
          </c:extLst>
        </c:ser>
        <c:ser>
          <c:idx val="1"/>
          <c:order val="1"/>
          <c:tx>
            <c:strRef>
              <c:f>MOTIVATION!$I$75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MOTIVATION!$J$73:$N$73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MOTIVATION!$J$75:$N$75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97-4D0B-AE94-56712CAD2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6251744"/>
        <c:axId val="-96255552"/>
      </c:barChart>
      <c:catAx>
        <c:axId val="-9625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255552"/>
        <c:crosses val="autoZero"/>
        <c:auto val="1"/>
        <c:lblAlgn val="ctr"/>
        <c:lblOffset val="100"/>
        <c:noMultiLvlLbl val="0"/>
      </c:catAx>
      <c:valAx>
        <c:axId val="-9625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625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Secondary:</a:t>
            </a:r>
            <a:r>
              <a:rPr lang="en-US" baseline="0"/>
              <a:t> Christmas time: Do you like to participate actively in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MOTIVATION!$R$73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MOTIVATION!$S$72:$W$72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MOTIVATION!$S$73:$W$73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3-40BF-9F55-F3C661569E36}"/>
            </c:ext>
          </c:extLst>
        </c:ser>
        <c:ser>
          <c:idx val="1"/>
          <c:order val="1"/>
          <c:tx>
            <c:strRef>
              <c:f>MOTIVATION!$R$74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MOTIVATION!$S$72:$W$72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MOTIVATION!$S$74:$W$74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3-40BF-9F55-F3C6615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714448"/>
        <c:axId val="-95706832"/>
      </c:barChart>
      <c:catAx>
        <c:axId val="-9571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6832"/>
        <c:crosses val="autoZero"/>
        <c:auto val="1"/>
        <c:lblAlgn val="ctr"/>
        <c:lblOffset val="100"/>
        <c:noMultiLvlLbl val="0"/>
      </c:catAx>
      <c:valAx>
        <c:axId val="-9570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1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4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58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333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8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3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8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7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03B6-84E3-4A66-A5DF-CEF3A3C0D912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7025E9-C78A-4E13-9D8B-EE7B2320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3" y="3383330"/>
            <a:ext cx="9810750" cy="116046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>
                <a:latin typeface="Georgia" panose="02040502050405020303" pitchFamily="18" charset="0"/>
              </a:rPr>
              <a:t>INCLUSION THROUGH </a:t>
            </a:r>
            <a:r>
              <a:rPr lang="en-US" sz="3200" b="1">
                <a:latin typeface="Georgia" panose="02040502050405020303" pitchFamily="18" charset="0"/>
              </a:rPr>
              <a:t>MUSIC 1</a:t>
            </a:r>
            <a:endParaRPr lang="en-US" sz="3200" b="1" dirty="0">
              <a:latin typeface="Georgia" panose="02040502050405020303" pitchFamily="18" charset="0"/>
            </a:endParaRPr>
          </a:p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300" b="1" dirty="0">
                <a:solidFill>
                  <a:srgbClr val="002060"/>
                </a:solidFill>
                <a:latin typeface="Georgia" panose="02040502050405020303" pitchFamily="18" charset="0"/>
              </a:rPr>
              <a:t>Talk to me, not about me…</a:t>
            </a:r>
            <a:endParaRPr lang="ro-RO" sz="43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8434" name="Title 1"/>
          <p:cNvSpPr txBox="1"/>
          <p:nvPr/>
        </p:nvSpPr>
        <p:spPr bwMode="auto">
          <a:xfrm>
            <a:off x="839788" y="1778327"/>
            <a:ext cx="9144000" cy="112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800" dirty="0">
                <a:latin typeface="Georgia" panose="02040502050405020303" pitchFamily="18" charset="0"/>
              </a:rPr>
              <a:t>Music is… Life Long Learning</a:t>
            </a:r>
            <a:endParaRPr lang="ro-RO" sz="4800" dirty="0">
              <a:latin typeface="Georgia" panose="02040502050405020303" pitchFamily="18" charset="0"/>
            </a:endParaRPr>
          </a:p>
        </p:txBody>
      </p:sp>
      <p:sp>
        <p:nvSpPr>
          <p:cNvPr id="18435" name="Title 1"/>
          <p:cNvSpPr txBox="1"/>
          <p:nvPr/>
        </p:nvSpPr>
        <p:spPr bwMode="auto">
          <a:xfrm>
            <a:off x="465445" y="5442685"/>
            <a:ext cx="914400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200" b="1" dirty="0" err="1">
                <a:latin typeface="Georgia" panose="02040502050405020303" pitchFamily="18" charset="0"/>
              </a:rPr>
              <a:t>Liceul</a:t>
            </a:r>
            <a:r>
              <a:rPr lang="en-US" sz="3200" b="1" dirty="0">
                <a:latin typeface="Georgia" panose="02040502050405020303" pitchFamily="18" charset="0"/>
              </a:rPr>
              <a:t> de Arte “Regina Maria” Alba Iulia</a:t>
            </a:r>
          </a:p>
          <a:p>
            <a:pPr algn="ctr">
              <a:lnSpc>
                <a:spcPct val="90000"/>
              </a:lnSpc>
            </a:pPr>
            <a:r>
              <a:rPr lang="en-US" sz="3200" b="1" dirty="0" err="1">
                <a:latin typeface="Georgia" panose="02040502050405020303" pitchFamily="18" charset="0"/>
              </a:rPr>
              <a:t>Zabki</a:t>
            </a:r>
            <a:r>
              <a:rPr lang="en-US" sz="3200" b="1" dirty="0">
                <a:latin typeface="Georgia" panose="02040502050405020303" pitchFamily="18" charset="0"/>
              </a:rPr>
              <a:t>, POLAND –  19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-23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 March, 2018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13699" y="1445704"/>
            <a:ext cx="5783834" cy="7207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b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…talk to me, not about me…</a:t>
            </a:r>
            <a:b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23" y="3028770"/>
            <a:ext cx="4255766" cy="319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5204" y="3017251"/>
            <a:ext cx="4255766" cy="319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9714" y="3354445"/>
            <a:ext cx="2586041" cy="19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42925" y="5183172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49385" y="5183172"/>
            <a:ext cx="3766874" cy="2043111"/>
          </a:xfrm>
        </p:spPr>
        <p:txBody>
          <a:bodyPr/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pPr algn="just"/>
            <a:r>
              <a:rPr lang="en-US" sz="2400" dirty="0">
                <a:latin typeface="Georgia" panose="02040502050405020303" pitchFamily="18" charset="0"/>
              </a:rPr>
              <a:t>Group work</a:t>
            </a:r>
          </a:p>
          <a:p>
            <a:pPr algn="just"/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5854134" y="1335963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4572000" y="1870925"/>
            <a:ext cx="7095218" cy="305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instruments: piano, violin, cello, guitar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Georgia" panose="02040502050405020303" pitchFamily="18" charset="0"/>
              </a:rPr>
              <a:t>Coloured</a:t>
            </a:r>
            <a:r>
              <a:rPr lang="en-US" sz="2200" dirty="0">
                <a:latin typeface="Georgia" panose="02040502050405020303" pitchFamily="18" charset="0"/>
              </a:rPr>
              <a:t>  papers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Songs in different languages (English, French, Italian, Spanish, Portuguese etc.)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List of words from different languages grouped according to themes (flowers, </a:t>
            </a:r>
            <a:r>
              <a:rPr lang="en-US" sz="2200" dirty="0" err="1">
                <a:latin typeface="Georgia" panose="02040502050405020303" pitchFamily="18" charset="0"/>
              </a:rPr>
              <a:t>colours</a:t>
            </a:r>
            <a:r>
              <a:rPr lang="en-US" sz="2200" dirty="0">
                <a:latin typeface="Georgia" panose="02040502050405020303" pitchFamily="18" charset="0"/>
              </a:rPr>
              <a:t>, hobbies etc.)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Books about the history of different countries</a:t>
            </a: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08" y="2313143"/>
            <a:ext cx="2701186" cy="2025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20" y="4158911"/>
            <a:ext cx="3154529" cy="2365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34" y="4158911"/>
            <a:ext cx="2706879" cy="2030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7423" y="1516067"/>
            <a:ext cx="3020393" cy="2265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2727" y="2574912"/>
            <a:ext cx="1657416" cy="12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45637"/>
            <a:ext cx="9150589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2271713" y="2388840"/>
            <a:ext cx="7374048" cy="4148437"/>
          </a:xfrm>
        </p:spPr>
        <p:txBody>
          <a:bodyPr/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Observation of students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Representation of words from different languages in creative images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Musical performance of songs based on thematic words  from different languages following the pronunciation of words in that language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Performance of various steps according to the traditional/modern song listened to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Exhibition of students’ art works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2937795"/>
            <a:ext cx="2012406" cy="21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607450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32012" y="2131362"/>
          <a:ext cx="4778991" cy="303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168501" y="2972169"/>
          <a:ext cx="4685181" cy="296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9076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0" y="1880405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02115" y="2559693"/>
          <a:ext cx="5400603" cy="322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510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327" y="1836382"/>
            <a:ext cx="8087108" cy="56404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AND SECONDARY SCHOOL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215" y="3592205"/>
            <a:ext cx="7466013" cy="2714002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18-20 October 2017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42  (classes 2A, 6A, 8A, 11A, 12B)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celebrating school days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reading stories by Queen Marie of Romania, organizing contests, connecting words and ideas through music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608328" y="2519725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</a:rPr>
              <a:t>Festive School Days</a:t>
            </a:r>
            <a:endParaRPr lang="ro-RO" sz="36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141009" y="1367058"/>
            <a:ext cx="3768014" cy="7147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811439" y="2081761"/>
            <a:ext cx="6427154" cy="3546529"/>
          </a:xfrm>
        </p:spPr>
        <p:txBody>
          <a:bodyPr/>
          <a:lstStyle/>
          <a:p>
            <a:pPr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Facilitate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literary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cultural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perspective on universal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reflected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of Queen Marie of Romania</a:t>
            </a:r>
          </a:p>
          <a:p>
            <a:pPr algn="just"/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Raise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regarding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of artistic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expression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8374" y="1078916"/>
            <a:ext cx="3764505" cy="241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1" y="4450784"/>
            <a:ext cx="2524836" cy="180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0412" y="2505833"/>
            <a:ext cx="2628331" cy="19712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600" y="1568861"/>
            <a:ext cx="3868622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3" y="2403241"/>
            <a:ext cx="9272256" cy="38070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reptunghi 6"/>
          <p:cNvSpPr/>
          <p:nvPr/>
        </p:nvSpPr>
        <p:spPr>
          <a:xfrm>
            <a:off x="1870859" y="2175931"/>
            <a:ext cx="8434317" cy="426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Exploration of stories and articles by Queen Marie of Romania in musical contexts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Working with literary texts by Queen Marie of Romania through creation of songs starting from key words, association of words/expressions with certain musical tunes, performing short musical pieces based on the themes of the text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Collaborate in musical contexts in order to create musical pieces, to recognize words/expressions from the texts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Interpretation of selected quotes belonging to Queen Marie of Romania through drawing, painting, crafts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Exhibition: students’ works presented within musical frames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8099" y="3325624"/>
            <a:ext cx="3211773" cy="16661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28" y="1682516"/>
            <a:ext cx="3868622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3" y="2403241"/>
            <a:ext cx="9272256" cy="38070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95" y="4306771"/>
            <a:ext cx="2115422" cy="1958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38" y="2611489"/>
            <a:ext cx="5480155" cy="4110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497" y="1994301"/>
            <a:ext cx="2946780" cy="22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668">
            <a:off x="853458" y="2162708"/>
            <a:ext cx="5056241" cy="3792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843">
            <a:off x="6404586" y="2433960"/>
            <a:ext cx="3529456" cy="24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00354" y="2867986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970565" y="3404276"/>
            <a:ext cx="2754039" cy="2043111"/>
          </a:xfrm>
        </p:spPr>
        <p:txBody>
          <a:bodyPr/>
          <a:lstStyle/>
          <a:p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r>
              <a:rPr lang="en-US" sz="2400" dirty="0">
                <a:latin typeface="Georgia" panose="02040502050405020303" pitchFamily="18" charset="0"/>
              </a:rPr>
              <a:t>Group work</a:t>
            </a:r>
          </a:p>
          <a:p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572000" y="1693200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924957" y="2475624"/>
            <a:ext cx="5565885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instruments: piano, panpipe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Georgia" panose="02040502050405020303" pitchFamily="18" charset="0"/>
              </a:rPr>
              <a:t>Coloured</a:t>
            </a:r>
            <a:r>
              <a:rPr lang="en-US" sz="2200" dirty="0">
                <a:latin typeface="Georgia" panose="02040502050405020303" pitchFamily="18" charset="0"/>
              </a:rPr>
              <a:t> paper, frameworks, posters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Georgia" panose="02040502050405020303" pitchFamily="18" charset="0"/>
              </a:rPr>
              <a:t>Cd</a:t>
            </a:r>
            <a:r>
              <a:rPr lang="en-US" sz="2200" dirty="0">
                <a:latin typeface="Georgia" panose="02040502050405020303" pitchFamily="18" charset="0"/>
              </a:rPr>
              <a:t> player, laptop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Queen Marie of Romania – stories and articles</a:t>
            </a:r>
            <a:endParaRPr lang="en-US" sz="2200" i="1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Lucian </a:t>
            </a:r>
            <a:r>
              <a:rPr lang="en-US" sz="2200" dirty="0" err="1">
                <a:latin typeface="Georgia" panose="02040502050405020303" pitchFamily="18" charset="0"/>
              </a:rPr>
              <a:t>Boia’s</a:t>
            </a:r>
            <a:r>
              <a:rPr lang="en-US" sz="2200" dirty="0">
                <a:latin typeface="Georgia" panose="02040502050405020303" pitchFamily="18" charset="0"/>
              </a:rPr>
              <a:t> writings about Queen Marie of Romania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Worksheet with a story by Queen Marie of Romania</a:t>
            </a: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957" y="109537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C:\Users\Nicoleta\Desktop\ERASMUS-POZE-Poland\FESTIVE-SCHOOL-DAYS-oct-2017\ZileleScolii-oct-2017-ReginaMaria (3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13100" y="2816927"/>
            <a:ext cx="4573625" cy="2744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64847" y="1717536"/>
            <a:ext cx="149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Pregatitoare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82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32" y="1709151"/>
            <a:ext cx="8551500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2738824" y="2459721"/>
            <a:ext cx="7087564" cy="3676817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Observation of students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Representation of selected quotes by Queen Marie of Romania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Association of words/expressions with the created musical tunes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Creation of short musical pieces using words/expressions from the texts discussed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Analysis and interpretation of various thoughts of Queen Marie of Romania in musical settings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Exhibition of students’ art works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0" y="2796515"/>
            <a:ext cx="2231504" cy="22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07" y="2801936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2" y="2488087"/>
            <a:ext cx="3348108" cy="2511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76" y="3928980"/>
            <a:ext cx="3670368" cy="2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3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95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07241" y="27686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229367" y="27670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9261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72" y="1936235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620371" y="2645861"/>
          <a:ext cx="5202072" cy="318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388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0" y="1834148"/>
            <a:ext cx="8087108" cy="56404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AND SECONDARY SCHOOL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20" y="3222131"/>
            <a:ext cx="8185744" cy="2664373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1-21 December 2017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49 (classes 3A, 5A, 6A, 7A, 8B)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Christmas Plays/Carols, Christmas Wonders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performing Christmas plays and carols, reading stories, drawing, singing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322468" y="2224673"/>
            <a:ext cx="932039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</a:rPr>
              <a:t>Christmas Time… for each and every soul</a:t>
            </a:r>
            <a:endParaRPr lang="ro-RO" sz="36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60096" y="1497957"/>
            <a:ext cx="3768014" cy="714703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753133" y="2212660"/>
            <a:ext cx="5841243" cy="3881437"/>
          </a:xfrm>
        </p:spPr>
        <p:txBody>
          <a:bodyPr/>
          <a:lstStyle/>
          <a:p>
            <a:pPr algn="just"/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Encourage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performance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playful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entertaining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approaches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social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situations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linguistic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cultural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specificity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of Christmas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carols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languages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28" y="2445116"/>
            <a:ext cx="3998691" cy="299901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158841" y="664857"/>
            <a:ext cx="3768014" cy="714703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7528" y="2277286"/>
            <a:ext cx="4030639" cy="30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72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390" y="1711174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882869" y="2445525"/>
            <a:ext cx="8671033" cy="339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Performing various stories/ plays on stage while collaborating in order to render it in an imaginative way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Combining musical pieces with the stories told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Interpretation of different carols in Romanian, English and French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Designing cards, drawings, paintings, collages having music in the background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Pantomime (3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grade) – what’s the time?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Exhibition: students’ works presented within musical frames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21" y="1786588"/>
            <a:ext cx="6691175" cy="56404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SECONDARY SCHOOL (all grades) 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3315143"/>
            <a:ext cx="8851663" cy="3011214"/>
          </a:xfrm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26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-29</a:t>
            </a:r>
            <a:r>
              <a:rPr lang="en-US" sz="2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September 2017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70 (classes 5A, 7A, 8A, 8B, 11B, 11C)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Erasmus + Celebration of the European Day of Languages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learning words in different languages, playing with words and their musicality, drawing words and guessing their stories having musical backgrounds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503996" y="2350630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</a:rPr>
              <a:t>Artistic Views of Languages </a:t>
            </a:r>
            <a:endParaRPr lang="ro-RO" sz="36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0" y="1457325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3063" y="2784245"/>
            <a:ext cx="4388169" cy="3291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5306" y="2511189"/>
            <a:ext cx="4303595" cy="3227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353" y="2461916"/>
            <a:ext cx="3909416" cy="29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3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0" y="1449781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0" y="2344003"/>
            <a:ext cx="4562901" cy="3422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0" y="2098912"/>
            <a:ext cx="2684060" cy="2013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6643" y="2454338"/>
            <a:ext cx="2843409" cy="21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0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976344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53191" y="3608169"/>
            <a:ext cx="2754039" cy="2043111"/>
          </a:xfrm>
        </p:spPr>
        <p:txBody>
          <a:bodyPr/>
          <a:lstStyle/>
          <a:p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r>
              <a:rPr lang="en-US" sz="2400" dirty="0">
                <a:latin typeface="Georgia" panose="02040502050405020303" pitchFamily="18" charset="0"/>
              </a:rPr>
              <a:t>Group work</a:t>
            </a:r>
          </a:p>
          <a:p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572000" y="1742801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577672" y="2454001"/>
            <a:ext cx="5565885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instruments: piano, violin, cello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Georgia" panose="02040502050405020303" pitchFamily="18" charset="0"/>
              </a:rPr>
              <a:t>Coloured</a:t>
            </a:r>
            <a:r>
              <a:rPr lang="en-US" sz="2200" dirty="0">
                <a:latin typeface="Georgia" panose="02040502050405020303" pitchFamily="18" charset="0"/>
              </a:rPr>
              <a:t> paper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Carols in different languages (English, French, Romanian) – traditional and modern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Christmas stories (about being grateful, about giving presents, and the value of generosity)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Christmas cards, posters, drawings, collage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576" y="2906075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254" y="4603249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2700" y="6302218"/>
            <a:ext cx="87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0762" y="4193264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Dialogue</a:t>
            </a:r>
          </a:p>
        </p:txBody>
      </p:sp>
    </p:spTree>
    <p:extLst>
      <p:ext uri="{BB962C8B-B14F-4D97-AF65-F5344CB8AC3E}">
        <p14:creationId xmlns:p14="http://schemas.microsoft.com/office/powerpoint/2010/main" val="838746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95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2552131" y="2526561"/>
            <a:ext cx="7342496" cy="3342681"/>
          </a:xfrm>
        </p:spPr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Observation of students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Representation of Christmas thoughts through painting, drawing, collage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Musical interpretation of traditional and modern Christmas carols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Performance of stories and plays on stage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Discussion of the messages contained by stories/ plays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Effect of pantomime on the audience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Exhibition of students’ art works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1" y="2905875"/>
            <a:ext cx="2218400" cy="21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90204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01" y="4689642"/>
            <a:ext cx="3568439" cy="2025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98" y="2538784"/>
            <a:ext cx="4510439" cy="27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53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95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534484" y="2644056"/>
          <a:ext cx="5435808" cy="320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1777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95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70764" y="26458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147481" y="26458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74491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95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743200" y="2645860"/>
          <a:ext cx="5543265" cy="331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1706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3371" y="1441199"/>
            <a:ext cx="6469061" cy="388143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1231" y="2492208"/>
            <a:ext cx="3203968" cy="2364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1482" y="1784836"/>
            <a:ext cx="4740093" cy="3555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166" y="541502"/>
            <a:ext cx="3390331" cy="2542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3416" y="4124894"/>
            <a:ext cx="2976348" cy="2232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8263" y="2577151"/>
            <a:ext cx="3939653" cy="2954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7938" y="1668721"/>
            <a:ext cx="3739487" cy="28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5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443953" y="1282113"/>
            <a:ext cx="3768014" cy="71470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735774" y="1996816"/>
            <a:ext cx="5145206" cy="250694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disadvantaged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exchanges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regarding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drawing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painting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accessing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European linguistic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cultural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diversity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7067" y="920811"/>
            <a:ext cx="5956579" cy="44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746" y="1474268"/>
            <a:ext cx="3868622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3" y="2403241"/>
            <a:ext cx="9272256" cy="38070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pitchFamily="18" charset="2"/>
              <a:buChar char=""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reptunghi 6"/>
          <p:cNvSpPr/>
          <p:nvPr/>
        </p:nvSpPr>
        <p:spPr>
          <a:xfrm>
            <a:off x="3404293" y="1963505"/>
            <a:ext cx="6817880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Traditional/modern songs in English, Italian, Spanish, Polish, Portuguese, Romanian etc. with simple choreography for students to imitate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specific symbols of countries in musical games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Creative arrangement of words from different languages within musical backgrounds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Contest: musical performance of thematic words belonging to different languages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Exhibition: students’ works in musical settings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94" y="2541478"/>
            <a:ext cx="3849983" cy="26121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50731" y="2886074"/>
            <a:ext cx="3868622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Substituent conținut 14" descr="EDL-spet-17-ArtisticViews (11)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011631" y="1479890"/>
            <a:ext cx="3696392" cy="2217835"/>
          </a:xfrm>
        </p:spPr>
      </p:pic>
      <p:pic>
        <p:nvPicPr>
          <p:cNvPr id="1028" name="Picture 4" descr="C:\Users\Nicoleta\Desktop\ERASMUS-POZE-Poland\ARTISTIC-VIEWS-sept-2017\EDL-spet-17-ArtisticView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1102" y="4022290"/>
            <a:ext cx="3954898" cy="2372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09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21" y="2801691"/>
            <a:ext cx="6118430" cy="367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" y="1684586"/>
            <a:ext cx="4909838" cy="29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33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1026</Words>
  <Application>Microsoft Office PowerPoint</Application>
  <PresentationFormat>Widescreen</PresentationFormat>
  <Paragraphs>153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SECONDARY SCHOOL (all grades) </vt:lpstr>
      <vt:lpstr>PowerPoint Presentation</vt:lpstr>
      <vt:lpstr>PowerPoint Presentation</vt:lpstr>
      <vt:lpstr>COMPETENCES</vt:lpstr>
      <vt:lpstr>METHODOLOGY</vt:lpstr>
      <vt:lpstr>METHODOLOGY</vt:lpstr>
      <vt:lpstr>PowerPoint Presentation</vt:lpstr>
      <vt:lpstr>METHODOLOGY …talk to me, not about me… </vt:lpstr>
      <vt:lpstr>ORGANISATION</vt:lpstr>
      <vt:lpstr>PowerPoint Presentation</vt:lpstr>
      <vt:lpstr>EVALUATION of competences</vt:lpstr>
      <vt:lpstr>IMPACT EVALUATION</vt:lpstr>
      <vt:lpstr>IMPACT EVALUATION</vt:lpstr>
      <vt:lpstr>PRIMARY AND SECONDARY SCHOOL</vt:lpstr>
      <vt:lpstr>COMPETENCES</vt:lpstr>
      <vt:lpstr>METHODOLOGY</vt:lpstr>
      <vt:lpstr>METHODOLOGY</vt:lpstr>
      <vt:lpstr>ORGANISATION</vt:lpstr>
      <vt:lpstr>PowerPoint Presentation</vt:lpstr>
      <vt:lpstr>EVALUATION of competences</vt:lpstr>
      <vt:lpstr>IMPACT</vt:lpstr>
      <vt:lpstr>IMPACT EVALUATION</vt:lpstr>
      <vt:lpstr>IMPACT EVALUATION</vt:lpstr>
      <vt:lpstr>PRIMARY AND SECONDARY SCHOOL</vt:lpstr>
      <vt:lpstr>COMPETENCES</vt:lpstr>
      <vt:lpstr>COMPETENCES</vt:lpstr>
      <vt:lpstr>METHODOLOGY</vt:lpstr>
      <vt:lpstr>METHODOLOGY</vt:lpstr>
      <vt:lpstr>METHODOLOGY</vt:lpstr>
      <vt:lpstr>ORGANISATION</vt:lpstr>
      <vt:lpstr>METHODOLOGY</vt:lpstr>
      <vt:lpstr>EVALUATION of competences</vt:lpstr>
      <vt:lpstr>PowerPoint Presentation</vt:lpstr>
      <vt:lpstr>IMPACT EVALUATION</vt:lpstr>
      <vt:lpstr>IMPACT EVALUATION</vt:lpstr>
      <vt:lpstr>IMPACT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Dioșan</dc:creator>
  <cp:lastModifiedBy>Alex Dioșan</cp:lastModifiedBy>
  <cp:revision>4</cp:revision>
  <dcterms:created xsi:type="dcterms:W3CDTF">2018-08-21T17:39:46Z</dcterms:created>
  <dcterms:modified xsi:type="dcterms:W3CDTF">2018-08-21T17:44:29Z</dcterms:modified>
</cp:coreProperties>
</file>