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500" r:id="rId2"/>
    <p:sldId id="408" r:id="rId3"/>
    <p:sldId id="430" r:id="rId4"/>
    <p:sldId id="484" r:id="rId5"/>
    <p:sldId id="431" r:id="rId6"/>
    <p:sldId id="486" r:id="rId7"/>
    <p:sldId id="487" r:id="rId8"/>
    <p:sldId id="432" r:id="rId9"/>
    <p:sldId id="433" r:id="rId10"/>
    <p:sldId id="481" r:id="rId11"/>
    <p:sldId id="482" r:id="rId12"/>
    <p:sldId id="461" r:id="rId13"/>
    <p:sldId id="496" r:id="rId14"/>
    <p:sldId id="257" r:id="rId15"/>
    <p:sldId id="357" r:id="rId16"/>
    <p:sldId id="434" r:id="rId17"/>
    <p:sldId id="477" r:id="rId18"/>
    <p:sldId id="435" r:id="rId19"/>
    <p:sldId id="436" r:id="rId20"/>
    <p:sldId id="478" r:id="rId21"/>
    <p:sldId id="462" r:id="rId22"/>
    <p:sldId id="491" r:id="rId23"/>
    <p:sldId id="410" r:id="rId24"/>
    <p:sldId id="437" r:id="rId25"/>
    <p:sldId id="471" r:id="rId26"/>
    <p:sldId id="438" r:id="rId27"/>
    <p:sldId id="439" r:id="rId28"/>
    <p:sldId id="440" r:id="rId29"/>
    <p:sldId id="463" r:id="rId30"/>
    <p:sldId id="497" r:id="rId31"/>
    <p:sldId id="413" r:id="rId32"/>
    <p:sldId id="441" r:id="rId33"/>
    <p:sldId id="466" r:id="rId34"/>
    <p:sldId id="442" r:id="rId35"/>
    <p:sldId id="465" r:id="rId36"/>
    <p:sldId id="443" r:id="rId37"/>
    <p:sldId id="444" r:id="rId38"/>
    <p:sldId id="498" r:id="rId39"/>
    <p:sldId id="499" r:id="rId40"/>
    <p:sldId id="479" r:id="rId41"/>
    <p:sldId id="480" r:id="rId42"/>
  </p:sldIdLst>
  <p:sldSz cx="12192000" cy="6858000"/>
  <p:notesSz cx="6858000" cy="9144000"/>
  <p:defaultTextStyle>
    <a:defPPr>
      <a:defRPr lang="ro-R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via\Documents\erasmus%20+\DOCUMENTE%20ERASMUS+\evaluation\evaluare%20inclusion\BLOCK%204%20MOTIVATION%20AND%20SATISFAC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via\Documents\erasmus%20+\DOCUMENTE%20ERASMUS+\evaluation\evaluare%20inclusion\BLOCK%204%20MOTIVATION%20AND%20SATISFACTIO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via\Documents\erasmus%20+\DOCUMENTE%20ERASMUS+\evaluation\evaluare%20inclusion\BLOCK%204%20MOTIVATION%20AND%20SATISFACTION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via\Documents\erasmus%20+\DOCUMENTE%20ERASMUS+\evaluation\evaluare%20inclusion\BLOCK%204%20MOTIVATION%20AND%20SATISFACTION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via\Documents\erasmus%20+\DOCUMENTE%20ERASMUS+\evaluation\evaluare%20inclusion\BLOCK%204%20MOTIVATION%20AND%20SATISFAC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via\Documents\erasmus%20+\DOCUMENTE%20ERASMUS+\evaluation\evaluare%20inclusion\BLOCK%204%20MOTIVATION%20AND%20SATISFAC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via\Documents\erasmus%20+\DOCUMENTE%20ERASMUS+\evaluation\evaluare%20inclusion\BLOCK%204%20MOTIVATION%20AND%20SATISFACTIO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via\Documents\erasmus%20+\DOCUMENTE%20ERASMUS+\evaluation\evaluare%20inclusion\BLOCK%204%20MOTIVATION%20AND%20SATISFACTIO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ivia\Documents\erasmus%20+\DOCUMENTE%20ERASMUS+\evaluation\evaluare%20inclusion\BLOCK%204%20MOTIVATION%20AND%20SATISFACTIO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Timeless</a:t>
            </a:r>
            <a:r>
              <a:rPr lang="en-US" baseline="0"/>
              <a:t> moments: Do you like collaboration classes ?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MOTIVATION!$I$90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MOTIVATION!$J$89:$N$89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MOTIVATION!$J$90:$N$90</c:f>
              <c:numCache>
                <c:formatCode>General</c:formatCode>
                <c:ptCount val="5"/>
                <c:pt idx="0">
                  <c:v>0</c:v>
                </c:pt>
                <c:pt idx="1">
                  <c:v>8</c:v>
                </c:pt>
                <c:pt idx="2">
                  <c:v>9</c:v>
                </c:pt>
                <c:pt idx="3">
                  <c:v>18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B3-4DE3-9D78-B7666E36869C}"/>
            </c:ext>
          </c:extLst>
        </c:ser>
        <c:ser>
          <c:idx val="1"/>
          <c:order val="1"/>
          <c:tx>
            <c:strRef>
              <c:f>MOTIVATION!$I$91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MOTIVATION!$J$89:$N$89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MOTIVATION!$J$91:$N$91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11</c:v>
                </c:pt>
                <c:pt idx="3">
                  <c:v>12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B3-4DE3-9D78-B7666E368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5705744"/>
        <c:axId val="-95703568"/>
      </c:barChart>
      <c:catAx>
        <c:axId val="-9570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703568"/>
        <c:crosses val="autoZero"/>
        <c:auto val="1"/>
        <c:lblAlgn val="ctr"/>
        <c:lblOffset val="100"/>
        <c:noMultiLvlLbl val="0"/>
      </c:catAx>
      <c:valAx>
        <c:axId val="-95703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70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Telling</a:t>
            </a:r>
            <a:r>
              <a:rPr lang="en-US" baseline="0"/>
              <a:t> stories: Do you like collaboration classes ?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MOTIVATION!$I$121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MOTIVATION!$J$120:$N$120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MOTIVATION!$J$121:$N$121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13</c:v>
                </c:pt>
                <c:pt idx="3">
                  <c:v>11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69-4823-BAC7-1890610007CA}"/>
            </c:ext>
          </c:extLst>
        </c:ser>
        <c:ser>
          <c:idx val="1"/>
          <c:order val="1"/>
          <c:tx>
            <c:strRef>
              <c:f>MOTIVATION!$I$122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MOTIVATION!$J$120:$N$120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MOTIVATION!$J$122:$N$122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12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69-4823-BAC7-189061000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4574816"/>
        <c:axId val="-94574272"/>
      </c:barChart>
      <c:catAx>
        <c:axId val="-9457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574272"/>
        <c:crosses val="autoZero"/>
        <c:auto val="1"/>
        <c:lblAlgn val="ctr"/>
        <c:lblOffset val="100"/>
        <c:noMultiLvlLbl val="0"/>
      </c:catAx>
      <c:valAx>
        <c:axId val="-9457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57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Telling</a:t>
            </a:r>
            <a:r>
              <a:rPr lang="en-US" baseline="0"/>
              <a:t> stories: Do you like to participate actively in collaboration classes ?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MOTIVATION!$S$122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MOTIVATION!$T$121:$X$121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MOTIVATION!$T$122:$X$122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16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D0-405E-A39B-49AB0FAA1514}"/>
            </c:ext>
          </c:extLst>
        </c:ser>
        <c:ser>
          <c:idx val="1"/>
          <c:order val="1"/>
          <c:tx>
            <c:strRef>
              <c:f>MOTIVATION!$S$123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MOTIVATION!$T$121:$X$121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MOTIVATION!$T$123:$X$123</c:f>
              <c:numCache>
                <c:formatCode>General</c:formatCode>
                <c:ptCount val="5"/>
                <c:pt idx="0">
                  <c:v>0</c:v>
                </c:pt>
                <c:pt idx="1">
                  <c:v>3</c:v>
                </c:pt>
                <c:pt idx="2">
                  <c:v>9</c:v>
                </c:pt>
                <c:pt idx="3">
                  <c:v>7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D0-405E-A39B-49AB0FAA15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4568288"/>
        <c:axId val="-94573728"/>
      </c:barChart>
      <c:catAx>
        <c:axId val="-9456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573728"/>
        <c:crosses val="autoZero"/>
        <c:auto val="1"/>
        <c:lblAlgn val="ctr"/>
        <c:lblOffset val="100"/>
        <c:noMultiLvlLbl val="0"/>
      </c:catAx>
      <c:valAx>
        <c:axId val="-9457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568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Telling</a:t>
            </a:r>
            <a:r>
              <a:rPr lang="en-US" baseline="0"/>
              <a:t> stories: Are collaboration classes easy for you?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MOTIVATION!$W$127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MOTIVATION!$X$126:$AB$126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MOTIVATION!$X$127:$AB$127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12</c:v>
                </c:pt>
                <c:pt idx="3">
                  <c:v>9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E2-4D00-9B28-222D8C566BDB}"/>
            </c:ext>
          </c:extLst>
        </c:ser>
        <c:ser>
          <c:idx val="1"/>
          <c:order val="1"/>
          <c:tx>
            <c:strRef>
              <c:f>MOTIVATION!$W$128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MOTIVATION!$X$126:$AB$126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MOTIVATION!$X$128:$AB$128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8</c:v>
                </c:pt>
                <c:pt idx="3">
                  <c:v>12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E2-4D00-9B28-222D8C566B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4573184"/>
        <c:axId val="-94566656"/>
      </c:barChart>
      <c:catAx>
        <c:axId val="-9457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566656"/>
        <c:crosses val="autoZero"/>
        <c:auto val="1"/>
        <c:lblAlgn val="ctr"/>
        <c:lblOffset val="100"/>
        <c:noMultiLvlLbl val="0"/>
      </c:catAx>
      <c:valAx>
        <c:axId val="-9456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57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Timeless</a:t>
            </a:r>
            <a:r>
              <a:rPr lang="en-US" baseline="0"/>
              <a:t> moments: Do you like to participate actively in collaboration classes ?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MOTIVATION!$R$90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MOTIVATION!$S$89:$W$89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MOTIVATION!$S$90:$W$90</c:f>
              <c:numCache>
                <c:formatCode>General</c:formatCode>
                <c:ptCount val="5"/>
                <c:pt idx="0">
                  <c:v>0</c:v>
                </c:pt>
                <c:pt idx="1">
                  <c:v>7</c:v>
                </c:pt>
                <c:pt idx="2">
                  <c:v>14</c:v>
                </c:pt>
                <c:pt idx="3">
                  <c:v>12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5-4E98-9EE8-0421EB2FFEE4}"/>
            </c:ext>
          </c:extLst>
        </c:ser>
        <c:ser>
          <c:idx val="1"/>
          <c:order val="1"/>
          <c:tx>
            <c:strRef>
              <c:f>MOTIVATION!$R$91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MOTIVATION!$S$89:$W$89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MOTIVATION!$S$91:$W$91</c:f>
              <c:numCache>
                <c:formatCode>General</c:formatCode>
                <c:ptCount val="5"/>
                <c:pt idx="0">
                  <c:v>1</c:v>
                </c:pt>
                <c:pt idx="1">
                  <c:v>4</c:v>
                </c:pt>
                <c:pt idx="2">
                  <c:v>9</c:v>
                </c:pt>
                <c:pt idx="3">
                  <c:v>14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15-4E98-9EE8-0421EB2FFE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5709552"/>
        <c:axId val="-95713360"/>
      </c:barChart>
      <c:catAx>
        <c:axId val="-9570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713360"/>
        <c:crosses val="autoZero"/>
        <c:auto val="1"/>
        <c:lblAlgn val="ctr"/>
        <c:lblOffset val="100"/>
        <c:noMultiLvlLbl val="0"/>
      </c:catAx>
      <c:valAx>
        <c:axId val="-9571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70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Timeless</a:t>
            </a:r>
            <a:r>
              <a:rPr lang="en-US" baseline="0"/>
              <a:t> moments: Are collaboration classes easy for you?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MOTIVATION!$U$94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MOTIVATION!$V$93:$Z$93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MOTIVATION!$V$94:$Z$94</c:f>
              <c:numCache>
                <c:formatCode>General</c:formatCode>
                <c:ptCount val="5"/>
                <c:pt idx="0">
                  <c:v>0</c:v>
                </c:pt>
                <c:pt idx="1">
                  <c:v>13</c:v>
                </c:pt>
                <c:pt idx="2">
                  <c:v>11</c:v>
                </c:pt>
                <c:pt idx="3">
                  <c:v>12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5-4723-AD5B-6F755FD263B5}"/>
            </c:ext>
          </c:extLst>
        </c:ser>
        <c:ser>
          <c:idx val="1"/>
          <c:order val="1"/>
          <c:tx>
            <c:strRef>
              <c:f>MOTIVATION!$U$95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MOTIVATION!$V$93:$Z$93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MOTIVATION!$V$95:$Z$95</c:f>
              <c:numCache>
                <c:formatCode>General</c:formatCode>
                <c:ptCount val="5"/>
                <c:pt idx="0">
                  <c:v>2</c:v>
                </c:pt>
                <c:pt idx="1">
                  <c:v>8</c:v>
                </c:pt>
                <c:pt idx="2">
                  <c:v>12</c:v>
                </c:pt>
                <c:pt idx="3">
                  <c:v>9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95-4723-AD5B-6F755FD26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5705200"/>
        <c:axId val="-95712816"/>
      </c:barChart>
      <c:catAx>
        <c:axId val="-9570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712816"/>
        <c:crosses val="autoZero"/>
        <c:auto val="1"/>
        <c:lblAlgn val="ctr"/>
        <c:lblOffset val="100"/>
        <c:noMultiLvlLbl val="0"/>
      </c:catAx>
      <c:valAx>
        <c:axId val="-9571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70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Motivation</a:t>
            </a:r>
            <a:r>
              <a:rPr lang="en-US" baseline="0"/>
              <a:t> 3rd grade: Theatre for children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MOTIVATION!$E$7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MOTIVATION!$F$6:$G$6</c:f>
              <c:strCache>
                <c:ptCount val="2"/>
                <c:pt idx="0">
                  <c:v>1. I like collaboration through music classes </c:v>
                </c:pt>
                <c:pt idx="1">
                  <c:v>2. I don't like collaboration through music classes </c:v>
                </c:pt>
              </c:strCache>
            </c:strRef>
          </c:cat>
          <c:val>
            <c:numRef>
              <c:f>MOTIVATION!$F$7:$G$7</c:f>
              <c:numCache>
                <c:formatCode>General</c:formatCode>
                <c:ptCount val="2"/>
                <c:pt idx="0">
                  <c:v>22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B5-4144-9228-62D950280391}"/>
            </c:ext>
          </c:extLst>
        </c:ser>
        <c:ser>
          <c:idx val="1"/>
          <c:order val="1"/>
          <c:tx>
            <c:strRef>
              <c:f>MOTIVATION!$E$8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MOTIVATION!$F$6:$G$6</c:f>
              <c:strCache>
                <c:ptCount val="2"/>
                <c:pt idx="0">
                  <c:v>1. I like collaboration through music classes </c:v>
                </c:pt>
                <c:pt idx="1">
                  <c:v>2. I don't like collaboration through music classes </c:v>
                </c:pt>
              </c:strCache>
            </c:strRef>
          </c:cat>
          <c:val>
            <c:numRef>
              <c:f>MOTIVATION!$F$8:$G$8</c:f>
              <c:numCache>
                <c:formatCode>General</c:formatCode>
                <c:ptCount val="2"/>
                <c:pt idx="0">
                  <c:v>28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B5-4144-9228-62D950280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4563392"/>
        <c:axId val="-94562848"/>
      </c:barChart>
      <c:catAx>
        <c:axId val="-9456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562848"/>
        <c:crosses val="autoZero"/>
        <c:auto val="1"/>
        <c:lblAlgn val="ctr"/>
        <c:lblOffset val="100"/>
        <c:noMultiLvlLbl val="0"/>
      </c:catAx>
      <c:valAx>
        <c:axId val="-9456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56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Motivation</a:t>
            </a:r>
            <a:r>
              <a:rPr lang="en-US" baseline="0"/>
              <a:t> 3rd grade: Christmas Time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MOTIVATION!$E$21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MOTIVATION!$F$20:$G$20</c:f>
              <c:strCache>
                <c:ptCount val="2"/>
                <c:pt idx="0">
                  <c:v>1. I like collaboration through music classes </c:v>
                </c:pt>
                <c:pt idx="1">
                  <c:v>2. I don't like collaboration through music classes </c:v>
                </c:pt>
              </c:strCache>
            </c:strRef>
          </c:cat>
          <c:val>
            <c:numRef>
              <c:f>MOTIVATION!$F$21:$G$21</c:f>
              <c:numCache>
                <c:formatCode>General</c:formatCode>
                <c:ptCount val="2"/>
                <c:pt idx="0">
                  <c:v>18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6C-4AA8-B99C-D0115B465432}"/>
            </c:ext>
          </c:extLst>
        </c:ser>
        <c:ser>
          <c:idx val="1"/>
          <c:order val="1"/>
          <c:tx>
            <c:strRef>
              <c:f>MOTIVATION!$E$22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MOTIVATION!$F$20:$G$20</c:f>
              <c:strCache>
                <c:ptCount val="2"/>
                <c:pt idx="0">
                  <c:v>1. I like collaboration through music classes </c:v>
                </c:pt>
                <c:pt idx="1">
                  <c:v>2. I don't like collaboration through music classes </c:v>
                </c:pt>
              </c:strCache>
            </c:strRef>
          </c:cat>
          <c:val>
            <c:numRef>
              <c:f>MOTIVATION!$F$22:$G$22</c:f>
              <c:numCache>
                <c:formatCode>General</c:formatCode>
                <c:ptCount val="2"/>
                <c:pt idx="0">
                  <c:v>20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6C-4AA8-B99C-D0115B465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5162896"/>
        <c:axId val="-55169424"/>
      </c:barChart>
      <c:catAx>
        <c:axId val="-5516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5169424"/>
        <c:crosses val="autoZero"/>
        <c:auto val="1"/>
        <c:lblAlgn val="ctr"/>
        <c:lblOffset val="100"/>
        <c:noMultiLvlLbl val="0"/>
      </c:catAx>
      <c:valAx>
        <c:axId val="-55169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5162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Motivation</a:t>
            </a:r>
            <a:r>
              <a:rPr lang="en-US" baseline="0"/>
              <a:t> 3rd grade: Theatre for children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MOTIVATION!$E$7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MOTIVATION!$F$6:$G$6</c:f>
              <c:strCache>
                <c:ptCount val="2"/>
                <c:pt idx="0">
                  <c:v>1. I like collaboration through music classes </c:v>
                </c:pt>
                <c:pt idx="1">
                  <c:v>2. I don't like collaboration through music classes </c:v>
                </c:pt>
              </c:strCache>
            </c:strRef>
          </c:cat>
          <c:val>
            <c:numRef>
              <c:f>MOTIVATION!$F$7:$G$7</c:f>
              <c:numCache>
                <c:formatCode>General</c:formatCode>
                <c:ptCount val="2"/>
                <c:pt idx="0">
                  <c:v>22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92-4F21-BE1F-7E1F17506226}"/>
            </c:ext>
          </c:extLst>
        </c:ser>
        <c:ser>
          <c:idx val="1"/>
          <c:order val="1"/>
          <c:tx>
            <c:strRef>
              <c:f>MOTIVATION!$E$8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MOTIVATION!$F$6:$G$6</c:f>
              <c:strCache>
                <c:ptCount val="2"/>
                <c:pt idx="0">
                  <c:v>1. I like collaboration through music classes </c:v>
                </c:pt>
                <c:pt idx="1">
                  <c:v>2. I don't like collaboration through music classes </c:v>
                </c:pt>
              </c:strCache>
            </c:strRef>
          </c:cat>
          <c:val>
            <c:numRef>
              <c:f>MOTIVATION!$F$8:$G$8</c:f>
              <c:numCache>
                <c:formatCode>General</c:formatCode>
                <c:ptCount val="2"/>
                <c:pt idx="0">
                  <c:v>28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92-4F21-BE1F-7E1F175062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5168880"/>
        <c:axId val="-55160176"/>
      </c:barChart>
      <c:catAx>
        <c:axId val="-5516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5160176"/>
        <c:crosses val="autoZero"/>
        <c:auto val="1"/>
        <c:lblAlgn val="ctr"/>
        <c:lblOffset val="100"/>
        <c:noMultiLvlLbl val="0"/>
      </c:catAx>
      <c:valAx>
        <c:axId val="-5516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516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Traditions:</a:t>
            </a:r>
            <a:r>
              <a:rPr lang="en-US" baseline="0"/>
              <a:t> Do you like collaboration classes ?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MOTIVATION!$I$106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MOTIVATION!$J$105:$N$105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MOTIVATION!$J$106:$N$106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90-4234-8FE4-2E8D5BAD8460}"/>
            </c:ext>
          </c:extLst>
        </c:ser>
        <c:ser>
          <c:idx val="1"/>
          <c:order val="1"/>
          <c:tx>
            <c:strRef>
              <c:f>MOTIVATION!$I$107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MOTIVATION!$J$105:$N$105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MOTIVATION!$J$107:$N$107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5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90-4234-8FE4-2E8D5BAD8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5712272"/>
        <c:axId val="-95704112"/>
      </c:barChart>
      <c:catAx>
        <c:axId val="-9571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704112"/>
        <c:crosses val="autoZero"/>
        <c:auto val="1"/>
        <c:lblAlgn val="ctr"/>
        <c:lblOffset val="100"/>
        <c:noMultiLvlLbl val="0"/>
      </c:catAx>
      <c:valAx>
        <c:axId val="-9570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71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Traditions:</a:t>
            </a:r>
            <a:r>
              <a:rPr lang="en-US" baseline="0"/>
              <a:t> Do you like to participate actively in collaboration classes ?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MOTIVATION!$T$105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MOTIVATION!$U$104:$Y$104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MOTIVATION!$U$105:$Y$105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7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05-4407-B8C4-94879BDB67A2}"/>
            </c:ext>
          </c:extLst>
        </c:ser>
        <c:ser>
          <c:idx val="1"/>
          <c:order val="1"/>
          <c:tx>
            <c:strRef>
              <c:f>MOTIVATION!$T$106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MOTIVATION!$U$104:$Y$104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MOTIVATION!$U$106:$Y$106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6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05-4407-B8C4-94879BDB6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5708464"/>
        <c:axId val="-95707920"/>
      </c:barChart>
      <c:catAx>
        <c:axId val="-9570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707920"/>
        <c:crosses val="autoZero"/>
        <c:auto val="1"/>
        <c:lblAlgn val="ctr"/>
        <c:lblOffset val="100"/>
        <c:noMultiLvlLbl val="0"/>
      </c:catAx>
      <c:valAx>
        <c:axId val="-9570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70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Traditions:</a:t>
            </a:r>
            <a:r>
              <a:rPr lang="en-US" baseline="0"/>
              <a:t> Are collaboration classes easy for you?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MOTIVATION!$V$109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MOTIVATION!$W$108:$AA$108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MOTIVATION!$W$109:$AA$109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7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73-4187-8A0A-6618BF806133}"/>
            </c:ext>
          </c:extLst>
        </c:ser>
        <c:ser>
          <c:idx val="1"/>
          <c:order val="1"/>
          <c:tx>
            <c:strRef>
              <c:f>MOTIVATION!$V$110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MOTIVATION!$W$108:$AA$108</c:f>
              <c:strCache>
                <c:ptCount val="5"/>
                <c:pt idx="0">
                  <c:v>1=not at all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5=totally</c:v>
                </c:pt>
              </c:strCache>
            </c:strRef>
          </c:cat>
          <c:val>
            <c:numRef>
              <c:f>MOTIVATION!$W$110:$AA$110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73-4187-8A0A-6618BF8061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5710096"/>
        <c:axId val="-94570464"/>
      </c:barChart>
      <c:catAx>
        <c:axId val="-9571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570464"/>
        <c:crosses val="autoZero"/>
        <c:auto val="1"/>
        <c:lblAlgn val="ctr"/>
        <c:lblOffset val="100"/>
        <c:noMultiLvlLbl val="0"/>
      </c:catAx>
      <c:valAx>
        <c:axId val="-9457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571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159D-1BD0-4E26-8C71-3E9CC635FB0F}" type="datetimeFigureOut">
              <a:rPr lang="ro-RO"/>
              <a:pPr>
                <a:defRPr/>
              </a:pPr>
              <a:t>21.08.2018</a:t>
            </a:fld>
            <a:endParaRPr lang="ro-RO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74CA5-B7BB-40F0-8356-CB476205AB95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05FB9-CDE0-4D12-A579-6066E5CA35BC}" type="datetimeFigureOut">
              <a:rPr lang="ro-RO"/>
              <a:pPr>
                <a:defRPr/>
              </a:pPr>
              <a:t>21.08.2018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3164B-A945-409F-AD75-4A2077B25AB3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cs typeface="+mn-cs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cs typeface="+mn-cs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CC5A5-1E4B-415B-B1C7-6ECC75FE4364}" type="datetimeFigureOut">
              <a:rPr lang="ro-RO"/>
              <a:pPr>
                <a:defRPr/>
              </a:pPr>
              <a:t>21.08.2018</a:t>
            </a:fld>
            <a:endParaRPr lang="ro-R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214DE-4C08-4287-8878-A8CC4D657EC4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8212E-7052-4822-A380-2F6EEB189FB6}" type="datetimeFigureOut">
              <a:rPr lang="ro-RO"/>
              <a:pPr>
                <a:defRPr/>
              </a:pPr>
              <a:t>21.08.2018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65627-D937-444C-AAC3-9392CB3C2735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BCE73-F034-4930-9A84-A908F756DF22}" type="datetimeFigureOut">
              <a:rPr lang="ro-RO"/>
              <a:pPr>
                <a:defRPr/>
              </a:pPr>
              <a:t>21.08.2018</a:t>
            </a:fld>
            <a:endParaRPr lang="ro-R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DCEE9-0C71-4CA1-A5CF-C1856E31A498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AD3D8-B73C-43BB-A226-AC5F65D7549F}" type="datetimeFigureOut">
              <a:rPr lang="ro-RO"/>
              <a:pPr>
                <a:defRPr/>
              </a:pPr>
              <a:t>21.08.2018</a:t>
            </a:fld>
            <a:endParaRPr lang="ro-R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3CC7-D4BE-4D75-8F7B-6C7226994B5B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A312F-64D7-4A8E-AE16-409420E4622F}" type="datetimeFigureOut">
              <a:rPr lang="ro-RO"/>
              <a:pPr>
                <a:defRPr/>
              </a:pPr>
              <a:t>21.08.2018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FE5A-CA83-4BE5-A078-7CA670DD5847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C5625-E85B-45DB-90C0-80B3E88E5D65}" type="datetimeFigureOut">
              <a:rPr lang="ro-RO"/>
              <a:pPr>
                <a:defRPr/>
              </a:pPr>
              <a:t>21.08.2018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816E9-1082-4AF7-A758-D4D91A6EBA99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u, text și miniatur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hasCustomPrompt="1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sz="half" idx="1" hasCustomPrompt="1"/>
          </p:nvPr>
        </p:nvSpPr>
        <p:spPr>
          <a:xfrm>
            <a:off x="677863" y="2160588"/>
            <a:ext cx="4221162" cy="3881437"/>
          </a:xfrm>
        </p:spPr>
        <p:txBody>
          <a:bodyPr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miniatură 3"/>
          <p:cNvSpPr>
            <a:spLocks noGrp="1"/>
          </p:cNvSpPr>
          <p:nvPr>
            <p:ph type="clipArt" sz="half" idx="2"/>
          </p:nvPr>
        </p:nvSpPr>
        <p:spPr>
          <a:xfrm>
            <a:off x="5051425" y="2160588"/>
            <a:ext cx="4222750" cy="388143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9AB45-76AF-4A6F-9733-E33A283531DB}" type="datetimeFigureOut">
              <a:rPr lang="ro-RO"/>
              <a:pPr>
                <a:defRPr/>
              </a:pPr>
              <a:t>21.08.2018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93010-C7EE-439B-9701-3FF22EF50652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6EEC0-A829-48C6-98F5-0BFF2BCE8504}" type="datetimeFigureOut">
              <a:rPr lang="ro-RO"/>
              <a:pPr>
                <a:defRPr/>
              </a:pPr>
              <a:t>21.08.2018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91CC4-8637-4AC2-8A50-C58285BDD7CB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7D75-385E-4C9D-B059-2977966E03CE}" type="datetimeFigureOut">
              <a:rPr lang="ro-RO"/>
              <a:pPr>
                <a:defRPr/>
              </a:pPr>
              <a:t>21.08.2018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0EB61-C1F8-4316-8961-F7FC9578EFF1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57AFC-0EA4-4890-A8A2-2DB5ECBC4F79}" type="datetimeFigureOut">
              <a:rPr lang="ro-RO"/>
              <a:pPr>
                <a:defRPr/>
              </a:pPr>
              <a:t>21.08.2018</a:t>
            </a:fld>
            <a:endParaRPr lang="ro-R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A9062-5C63-4D4C-AB76-854A79FEDE95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5F626-A10F-44CA-88DD-C0B613E19F42}" type="datetimeFigureOut">
              <a:rPr lang="ro-RO"/>
              <a:pPr>
                <a:defRPr/>
              </a:pPr>
              <a:t>21.08.2018</a:t>
            </a:fld>
            <a:endParaRPr lang="ro-R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5542C-3C5D-40A1-8F9E-22E57DCFCBC9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E122E-35A3-4061-A5A8-0A937156FEC4}" type="datetimeFigureOut">
              <a:rPr lang="ro-RO"/>
              <a:pPr>
                <a:defRPr/>
              </a:pPr>
              <a:t>21.08.2018</a:t>
            </a:fld>
            <a:endParaRPr lang="ro-R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05382-0E82-4B46-B181-04BDE5FC6534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DF2DA-112F-4EFD-B0B6-A8A0C09CF778}" type="datetimeFigureOut">
              <a:rPr lang="ro-RO"/>
              <a:pPr>
                <a:defRPr/>
              </a:pPr>
              <a:t>21.08.2018</a:t>
            </a:fld>
            <a:endParaRPr lang="ro-R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88A8E-FC2E-4B9C-BEAA-EE955A356743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7BCD3-91AD-4C64-927F-59FCD99139BD}" type="datetimeFigureOut">
              <a:rPr lang="ro-RO"/>
              <a:pPr>
                <a:defRPr/>
              </a:pPr>
              <a:t>21.08.2018</a:t>
            </a:fld>
            <a:endParaRPr lang="ro-R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1CBB3-F3DD-4F1E-80FE-9ECA87BD3724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67C54-876F-408D-82B4-07D345963BA6}" type="datetimeFigureOut">
              <a:rPr lang="ro-RO"/>
              <a:pPr>
                <a:defRPr/>
              </a:pPr>
              <a:t>21.08.2018</a:t>
            </a:fld>
            <a:endParaRPr lang="ro-R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D4825-1AF8-4B13-B44A-26BADE837880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/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9768CC-87CB-47C5-BD0F-1D44DECC7D9B}" type="datetimeFigureOut">
              <a:rPr lang="ro-RO"/>
              <a:pPr>
                <a:defRPr/>
              </a:pPr>
              <a:t>21.08.2018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03C88B-2566-4CCD-BB39-BCC284F7C898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chart" Target="../charts/chart6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9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jpeg"/><Relationship Id="rId7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193" y="3383330"/>
            <a:ext cx="9810750" cy="1160463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3200" b="1" dirty="0">
                <a:latin typeface="Georgia" panose="02040502050405020303" pitchFamily="18" charset="0"/>
              </a:rPr>
              <a:t>INCLUSION THROUGH </a:t>
            </a:r>
            <a:r>
              <a:rPr lang="en-US" sz="3200" b="1">
                <a:latin typeface="Georgia" panose="02040502050405020303" pitchFamily="18" charset="0"/>
              </a:rPr>
              <a:t>MUSIC 2</a:t>
            </a:r>
            <a:endParaRPr lang="en-US" sz="3200" b="1" dirty="0">
              <a:latin typeface="Georgia" panose="02040502050405020303" pitchFamily="18" charset="0"/>
            </a:endParaRPr>
          </a:p>
          <a:p>
            <a:pPr algn="ctr"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4300" b="1" dirty="0">
                <a:solidFill>
                  <a:srgbClr val="002060"/>
                </a:solidFill>
                <a:latin typeface="Georgia" panose="02040502050405020303" pitchFamily="18" charset="0"/>
              </a:rPr>
              <a:t>Talk to me, not about me…</a:t>
            </a:r>
            <a:endParaRPr lang="ro-RO" sz="43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8434" name="Title 1"/>
          <p:cNvSpPr txBox="1"/>
          <p:nvPr/>
        </p:nvSpPr>
        <p:spPr bwMode="auto">
          <a:xfrm>
            <a:off x="839788" y="1778327"/>
            <a:ext cx="9144000" cy="1128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4800" dirty="0">
                <a:latin typeface="Georgia" panose="02040502050405020303" pitchFamily="18" charset="0"/>
              </a:rPr>
              <a:t>Music is… Life Long Learning</a:t>
            </a:r>
            <a:endParaRPr lang="ro-RO" sz="4800" dirty="0">
              <a:latin typeface="Georgia" panose="02040502050405020303" pitchFamily="18" charset="0"/>
            </a:endParaRPr>
          </a:p>
        </p:txBody>
      </p:sp>
      <p:sp>
        <p:nvSpPr>
          <p:cNvPr id="18435" name="Title 1"/>
          <p:cNvSpPr txBox="1"/>
          <p:nvPr/>
        </p:nvSpPr>
        <p:spPr bwMode="auto">
          <a:xfrm>
            <a:off x="465445" y="5442685"/>
            <a:ext cx="9144000" cy="749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3200" b="1" dirty="0" err="1">
                <a:latin typeface="Georgia" panose="02040502050405020303" pitchFamily="18" charset="0"/>
              </a:rPr>
              <a:t>Liceul</a:t>
            </a:r>
            <a:r>
              <a:rPr lang="en-US" sz="3200" b="1" dirty="0">
                <a:latin typeface="Georgia" panose="02040502050405020303" pitchFamily="18" charset="0"/>
              </a:rPr>
              <a:t> de Arte “Regina Maria” Alba Iulia</a:t>
            </a:r>
          </a:p>
          <a:p>
            <a:pPr algn="ctr">
              <a:lnSpc>
                <a:spcPct val="90000"/>
              </a:lnSpc>
            </a:pPr>
            <a:r>
              <a:rPr lang="en-US" sz="3200" b="1" dirty="0" err="1">
                <a:latin typeface="Georgia" panose="02040502050405020303" pitchFamily="18" charset="0"/>
              </a:rPr>
              <a:t>Zabki</a:t>
            </a:r>
            <a:r>
              <a:rPr lang="en-US" sz="3200" b="1" dirty="0">
                <a:latin typeface="Georgia" panose="02040502050405020303" pitchFamily="18" charset="0"/>
              </a:rPr>
              <a:t>, POLAND –  19</a:t>
            </a:r>
            <a:r>
              <a:rPr lang="en-US" sz="3200" b="1" baseline="30000" dirty="0">
                <a:latin typeface="Georgia" panose="02040502050405020303" pitchFamily="18" charset="0"/>
              </a:rPr>
              <a:t>th</a:t>
            </a:r>
            <a:r>
              <a:rPr lang="en-US" sz="3200" b="1" dirty="0">
                <a:latin typeface="Georgia" panose="02040502050405020303" pitchFamily="18" charset="0"/>
              </a:rPr>
              <a:t>-23</a:t>
            </a:r>
            <a:r>
              <a:rPr lang="en-US" sz="3200" b="1" baseline="30000" dirty="0">
                <a:latin typeface="Georgia" panose="02040502050405020303" pitchFamily="18" charset="0"/>
              </a:rPr>
              <a:t>th</a:t>
            </a:r>
            <a:r>
              <a:rPr lang="en-US" sz="3200" b="1" dirty="0">
                <a:latin typeface="Georgia" panose="02040502050405020303" pitchFamily="18" charset="0"/>
              </a:rPr>
              <a:t> March, 2018</a:t>
            </a:r>
            <a:endParaRPr lang="ro-RO" sz="3200" b="1" dirty="0">
              <a:latin typeface="Georgia" panose="02040502050405020303" pitchFamily="18" charset="0"/>
            </a:endParaRPr>
          </a:p>
        </p:txBody>
      </p:sp>
      <p:pic>
        <p:nvPicPr>
          <p:cNvPr id="18436" name="Picture 1" descr="Erasmus+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sigla_ultima Varian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982663" y="-119063"/>
            <a:ext cx="12192000" cy="4572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en-US">
              <a:latin typeface="Trebuchet MS" panose="020B0603020202020204" pitchFamily="34" charset="0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982663" y="81438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982663" y="22431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982663" y="3157538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o-RO" sz="1200"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endParaRPr lang="ro-RO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7" y="2202024"/>
            <a:ext cx="4563921" cy="3422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15" y="1842446"/>
            <a:ext cx="5522795" cy="41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46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20" y="1617024"/>
            <a:ext cx="6650038" cy="498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85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091" y="1895291"/>
            <a:ext cx="7542506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dirty="0">
                <a:latin typeface="Georgia" panose="02040502050405020303" pitchFamily="18" charset="0"/>
                <a:cs typeface="Times New Roman" panose="02020603050405020304" pitchFamily="18" charset="0"/>
              </a:rPr>
              <a:t>IMPACT EVALUATION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273746"/>
              </p:ext>
            </p:extLst>
          </p:nvPr>
        </p:nvGraphicFramePr>
        <p:xfrm>
          <a:off x="452651" y="248048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533797"/>
              </p:ext>
            </p:extLst>
          </p:nvPr>
        </p:nvGraphicFramePr>
        <p:xfrm>
          <a:off x="5270311" y="246683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09176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840" y="1963530"/>
            <a:ext cx="7542506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dirty="0">
                <a:latin typeface="Georgia" panose="02040502050405020303" pitchFamily="18" charset="0"/>
                <a:cs typeface="Times New Roman" panose="02020603050405020304" pitchFamily="18" charset="0"/>
              </a:rPr>
              <a:t>IMPACT EVALUATION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411853"/>
              </p:ext>
            </p:extLst>
          </p:nvPr>
        </p:nvGraphicFramePr>
        <p:xfrm>
          <a:off x="2470244" y="2645861"/>
          <a:ext cx="5543266" cy="3319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63728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431" y="1862469"/>
            <a:ext cx="7200900" cy="8143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latin typeface="Georgia" panose="02040502050405020303" pitchFamily="18" charset="0"/>
              </a:rPr>
              <a:t>PRIMARY SCHOOL: 3</a:t>
            </a:r>
            <a:r>
              <a:rPr lang="en-US" b="1" baseline="30000" dirty="0">
                <a:latin typeface="Georgia" panose="02040502050405020303" pitchFamily="18" charset="0"/>
              </a:rPr>
              <a:t>rd</a:t>
            </a:r>
            <a:r>
              <a:rPr lang="en-US" b="1" dirty="0">
                <a:latin typeface="Georgia" panose="02040502050405020303" pitchFamily="18" charset="0"/>
              </a:rPr>
              <a:t> grade</a:t>
            </a:r>
            <a:endParaRPr lang="ro-RO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875" y="3592204"/>
            <a:ext cx="7466013" cy="2745533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PERIOD: February 2018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Number of students: 29 (class 3A) + 8 (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Inclusion Centre from Alba Iulia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)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SUBJECT: learning by playing roles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LESSONS: learning to communicate and collaborate by interpreting roles on stage, singing and miming, playing games in English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ro-RO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9459" name="Title 1"/>
          <p:cNvSpPr txBox="1"/>
          <p:nvPr/>
        </p:nvSpPr>
        <p:spPr bwMode="auto">
          <a:xfrm>
            <a:off x="2005590" y="2547476"/>
            <a:ext cx="7200900" cy="814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800" dirty="0">
                <a:latin typeface="Georgia" panose="02040502050405020303" pitchFamily="18" charset="0"/>
              </a:rPr>
              <a:t>Theatre for Children. I want to play on stage </a:t>
            </a:r>
            <a:endParaRPr lang="ro-RO" sz="2800" dirty="0">
              <a:latin typeface="Georgia" panose="02040502050405020303" pitchFamily="18" charset="0"/>
            </a:endParaRPr>
          </a:p>
        </p:txBody>
      </p:sp>
      <p:pic>
        <p:nvPicPr>
          <p:cNvPr id="19460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Music Instruments Saxophones Cartoons T Shirts Clipart - Free Clip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14" y="3017744"/>
            <a:ext cx="1792275" cy="22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0" y="1848171"/>
            <a:ext cx="9315450" cy="666751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COMPETENCES 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357350" y="2373800"/>
            <a:ext cx="6127845" cy="2351564"/>
          </a:xfrm>
        </p:spPr>
        <p:txBody>
          <a:bodyPr/>
          <a:lstStyle/>
          <a:p>
            <a:pPr algn="just"/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groups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promote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collaboration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self-confidence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Take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initiative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show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spontaneity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communication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musical performance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992" y="4725364"/>
            <a:ext cx="3102592" cy="18801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522" y="2416198"/>
            <a:ext cx="3557518" cy="266813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934" y="1565549"/>
            <a:ext cx="4399162" cy="649131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METHODOLOGY</a:t>
            </a:r>
            <a:endParaRPr lang="ro-RO" sz="32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8316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77282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reptunghi 9"/>
          <p:cNvSpPr/>
          <p:nvPr/>
        </p:nvSpPr>
        <p:spPr>
          <a:xfrm>
            <a:off x="951108" y="2237277"/>
            <a:ext cx="9148235" cy="405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Performance on stage of different plays – pupils identifying themselves with the characters they interpret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Involvement of parents in creating the costumes for the characters and the scenery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Combination of songs and movement in expressing the joy of working together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Collaboration in finding the most expressive mime or non-verbal communication to be used in the plays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Playing English games using specific dice, puppets, pictures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Switching roles (actors, spectators) according to the activity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0133" y="1709220"/>
            <a:ext cx="4399162" cy="649131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METHODOLOGY</a:t>
            </a:r>
            <a:endParaRPr lang="ro-RO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8316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77282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94" y="3070744"/>
            <a:ext cx="2460561" cy="1845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841" y="2733115"/>
            <a:ext cx="3360908" cy="252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00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33179" y="1854417"/>
            <a:ext cx="3524250" cy="631825"/>
          </a:xfrm>
        </p:spPr>
        <p:txBody>
          <a:bodyPr/>
          <a:lstStyle/>
          <a:p>
            <a:pPr algn="ctr"/>
            <a:r>
              <a:rPr lang="en-US" sz="2800" dirty="0">
                <a:latin typeface="Georgia" panose="02040502050405020303" pitchFamily="18" charset="0"/>
              </a:rPr>
              <a:t>ORGANISATION</a:t>
            </a:r>
            <a:endParaRPr lang="ro-RO" sz="2800" dirty="0">
              <a:latin typeface="Georgia" panose="02040502050405020303" pitchFamily="18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948554" y="2367619"/>
            <a:ext cx="3008875" cy="2043111"/>
          </a:xfrm>
        </p:spPr>
        <p:txBody>
          <a:bodyPr/>
          <a:lstStyle/>
          <a:p>
            <a:pPr algn="just"/>
            <a:r>
              <a:rPr lang="en-US" sz="2400" dirty="0">
                <a:latin typeface="Georgia" panose="02040502050405020303" pitchFamily="18" charset="0"/>
              </a:rPr>
              <a:t>Pair work</a:t>
            </a:r>
          </a:p>
          <a:p>
            <a:pPr algn="just"/>
            <a:r>
              <a:rPr lang="en-US" sz="2400" dirty="0">
                <a:latin typeface="Georgia" panose="02040502050405020303" pitchFamily="18" charset="0"/>
              </a:rPr>
              <a:t>Group work</a:t>
            </a:r>
          </a:p>
          <a:p>
            <a:pPr algn="just"/>
            <a:r>
              <a:rPr lang="en-US" sz="2400" dirty="0">
                <a:latin typeface="Georgia" panose="02040502050405020303" pitchFamily="18" charset="0"/>
              </a:rPr>
              <a:t>Class interaction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4598490" y="1543707"/>
            <a:ext cx="3524250" cy="71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o-RO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RESOURCES</a:t>
            </a:r>
            <a:endParaRPr lang="ro-RO" sz="32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3556" name="Content Placeholder 2"/>
          <p:cNvSpPr txBox="1"/>
          <p:nvPr/>
        </p:nvSpPr>
        <p:spPr bwMode="auto">
          <a:xfrm>
            <a:off x="3957429" y="2254907"/>
            <a:ext cx="5565885" cy="3689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Theatrical Play ( </a:t>
            </a:r>
            <a:r>
              <a:rPr lang="en-US" sz="2200" i="1" dirty="0">
                <a:latin typeface="Georgia" panose="02040502050405020303" pitchFamily="18" charset="0"/>
              </a:rPr>
              <a:t>Math Class in the forest</a:t>
            </a:r>
            <a:r>
              <a:rPr lang="en-US" sz="2200" dirty="0">
                <a:latin typeface="Georgia" panose="02040502050405020303" pitchFamily="18" charset="0"/>
              </a:rPr>
              <a:t>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Musical instruments: piano, violin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Dice with different prepositions of place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Puppets, toy animals (fox, frog, puppy, rabbit etc.)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Songs involving circle movement and pair steps (in Romanian and English)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Pictures with toys placed in different parts of a room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sz="2200" dirty="0">
              <a:latin typeface="Georgia" panose="02040502050405020303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ro-RO" sz="2200" dirty="0">
              <a:latin typeface="Georgia" panose="02040502050405020303" pitchFamily="18" charset="0"/>
            </a:endParaRPr>
          </a:p>
        </p:txBody>
      </p:sp>
      <p:pic>
        <p:nvPicPr>
          <p:cNvPr id="2355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766" y="1812857"/>
            <a:ext cx="7542506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dirty="0">
                <a:latin typeface="Georgia" panose="02040502050405020303" pitchFamily="18" charset="0"/>
                <a:cs typeface="Times New Roman" panose="02020603050405020304" pitchFamily="18" charset="0"/>
              </a:rPr>
              <a:t>EVALUATION of competences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2702254" y="2585532"/>
            <a:ext cx="7206018" cy="3342681"/>
          </a:xfrm>
        </p:spPr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Observation of pupils’ involvement in the activities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Interpretation of the theatrical play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Analysis of pupils’ role play, mime, song interpretation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Participation in the English games and songs according to the level of pair/ group cooperation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Creativity shown in play and song interpretation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Presentation of pupils’ handouts </a:t>
            </a: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Imagini pentru musical notes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95" y="2203382"/>
            <a:ext cx="2370709" cy="212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395" y="4332859"/>
            <a:ext cx="2125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Film </a:t>
            </a:r>
            <a:r>
              <a:rPr lang="en-US" dirty="0" err="1"/>
              <a:t>Anca</a:t>
            </a:r>
            <a:r>
              <a:rPr lang="en-US" dirty="0"/>
              <a:t> 2-3 min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206" y="1922226"/>
            <a:ext cx="6744949" cy="56404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latin typeface="Georgia" panose="02040502050405020303" pitchFamily="18" charset="0"/>
              </a:rPr>
              <a:t>SECONDARY SCHOOL (all grades) </a:t>
            </a:r>
            <a:endParaRPr lang="ro-RO" sz="28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033" y="3605853"/>
            <a:ext cx="8155626" cy="2777064"/>
          </a:xfrm>
        </p:spPr>
        <p:txBody>
          <a:bodyPr rtlCol="0">
            <a:noAutofit/>
          </a:bodyPr>
          <a:lstStyle/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PERIOD: January – February 2018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Number of students: 40 (classes 5A, 6A, 7A, 8B, 9A, 10A, 11A)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SUBJECT: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Caragiale’s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Views of the Romanian People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ACTIVITIES: performing plays by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Caragiale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, English contests, visual interpretations of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Caragiale’s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ideas, linking ideas, views through music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ro-RO" sz="22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9459" name="Title 1"/>
          <p:cNvSpPr txBox="1"/>
          <p:nvPr/>
        </p:nvSpPr>
        <p:spPr bwMode="auto">
          <a:xfrm>
            <a:off x="1895231" y="2594772"/>
            <a:ext cx="7200900" cy="814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200" dirty="0">
                <a:latin typeface="Georgia" panose="02040502050405020303" pitchFamily="18" charset="0"/>
              </a:rPr>
              <a:t>Timeless Moments with I.L. </a:t>
            </a:r>
            <a:r>
              <a:rPr lang="en-US" sz="3200" dirty="0" err="1">
                <a:latin typeface="Georgia" panose="02040502050405020303" pitchFamily="18" charset="0"/>
              </a:rPr>
              <a:t>Caragiale</a:t>
            </a:r>
            <a:endParaRPr lang="ro-RO" sz="3200" dirty="0">
              <a:latin typeface="Georgia" panose="02040502050405020303" pitchFamily="18" charset="0"/>
            </a:endParaRPr>
          </a:p>
        </p:txBody>
      </p:sp>
      <p:pic>
        <p:nvPicPr>
          <p:cNvPr id="19460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0949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77" y="1495552"/>
            <a:ext cx="4161028" cy="312077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56035" y="1735138"/>
            <a:ext cx="7196895" cy="1320800"/>
          </a:xfrm>
        </p:spPr>
        <p:txBody>
          <a:bodyPr/>
          <a:lstStyle/>
          <a:p>
            <a:r>
              <a:rPr lang="en-US" dirty="0"/>
              <a:t>What do we evaluate…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77" y="2374974"/>
            <a:ext cx="2429301" cy="1821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78" y="3871909"/>
            <a:ext cx="3506455" cy="262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32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0" y="2076332"/>
            <a:ext cx="7542506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dirty="0">
                <a:latin typeface="Georgia" panose="02040502050405020303" pitchFamily="18" charset="0"/>
                <a:cs typeface="Times New Roman" panose="02020603050405020304" pitchFamily="18" charset="0"/>
              </a:rPr>
              <a:t>IMPACT EVALUATION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753186"/>
              </p:ext>
            </p:extLst>
          </p:nvPr>
        </p:nvGraphicFramePr>
        <p:xfrm>
          <a:off x="548185" y="276352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598092"/>
              </p:ext>
            </p:extLst>
          </p:nvPr>
        </p:nvGraphicFramePr>
        <p:xfrm>
          <a:off x="5264036" y="276225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44686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0" y="2076332"/>
            <a:ext cx="7542506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dirty="0">
                <a:latin typeface="Georgia" panose="02040502050405020303" pitchFamily="18" charset="0"/>
                <a:cs typeface="Times New Roman" panose="02020603050405020304" pitchFamily="18" charset="0"/>
              </a:rPr>
              <a:t>IMPACT EVALUATION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907863"/>
              </p:ext>
            </p:extLst>
          </p:nvPr>
        </p:nvGraphicFramePr>
        <p:xfrm>
          <a:off x="1018179" y="2654338"/>
          <a:ext cx="5088341" cy="3145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943" y="2947916"/>
            <a:ext cx="3066197" cy="229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57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040" y="1995514"/>
            <a:ext cx="6699742" cy="8143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Georgia" panose="02040502050405020303" pitchFamily="18" charset="0"/>
              </a:rPr>
              <a:t>SECONDARY: 5</a:t>
            </a:r>
            <a:r>
              <a:rPr lang="en-US" sz="3200" b="1" baseline="30000" dirty="0">
                <a:latin typeface="Georgia" panose="02040502050405020303" pitchFamily="18" charset="0"/>
              </a:rPr>
              <a:t>th</a:t>
            </a:r>
            <a:r>
              <a:rPr lang="en-US" sz="3200" b="1" dirty="0">
                <a:latin typeface="Georgia" panose="02040502050405020303" pitchFamily="18" charset="0"/>
              </a:rPr>
              <a:t>-6</a:t>
            </a:r>
            <a:r>
              <a:rPr lang="en-US" sz="3200" b="1" baseline="30000" dirty="0">
                <a:latin typeface="Georgia" panose="02040502050405020303" pitchFamily="18" charset="0"/>
              </a:rPr>
              <a:t>th</a:t>
            </a:r>
            <a:r>
              <a:rPr lang="en-US" sz="3200" b="1" dirty="0">
                <a:latin typeface="Georgia" panose="02040502050405020303" pitchFamily="18" charset="0"/>
              </a:rPr>
              <a:t> grade</a:t>
            </a:r>
            <a:endParaRPr lang="ro-RO" sz="32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3358055"/>
            <a:ext cx="8577059" cy="2963917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PERIOD: February 2018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Number of students: 3 (class 10A) + 14 (from </a:t>
            </a: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Inclusion Centre of Alba Iulia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) 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SUBJECT: Romanian traditions and music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ACTIVITIES: learning about Romanian traditional costumes and folkloric music, about the parts of musical instruments, listening to grandma’s poem about the Romanian village, performing various steps on music 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ro-RO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9459" name="Title 1"/>
          <p:cNvSpPr txBox="1"/>
          <p:nvPr/>
        </p:nvSpPr>
        <p:spPr bwMode="auto">
          <a:xfrm>
            <a:off x="1767461" y="2543668"/>
            <a:ext cx="7200900" cy="814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200" dirty="0">
                <a:latin typeface="Georgia" panose="02040502050405020303" pitchFamily="18" charset="0"/>
              </a:rPr>
              <a:t>Traditions. Music. Movement</a:t>
            </a:r>
            <a:endParaRPr lang="ro-RO" sz="3200" dirty="0">
              <a:latin typeface="Georgia" panose="02040502050405020303" pitchFamily="18" charset="0"/>
            </a:endParaRPr>
          </a:p>
        </p:txBody>
      </p:sp>
      <p:pic>
        <p:nvPicPr>
          <p:cNvPr id="19460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6450" y="2150436"/>
            <a:ext cx="6530049" cy="666751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COMPETENCES 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676815" y="2833996"/>
            <a:ext cx="6572653" cy="2952065"/>
          </a:xfrm>
        </p:spPr>
        <p:txBody>
          <a:bodyPr/>
          <a:lstStyle/>
          <a:p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Encourage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interaction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topic of musical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instruments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traditional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Romanian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songs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costumes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values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Increase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participation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in musical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activities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pre-taught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steps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3005" y="2406425"/>
            <a:ext cx="4262651" cy="319698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939" y="1874833"/>
            <a:ext cx="7383439" cy="649131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COMPETENCES:</a:t>
            </a:r>
            <a:b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Music… gives courage and knowledge</a:t>
            </a:r>
            <a:endParaRPr lang="ro-RO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8316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77282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633" y="2521685"/>
            <a:ext cx="2779025" cy="3705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83" y="2521685"/>
            <a:ext cx="2819969" cy="375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76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0128" y="1535826"/>
            <a:ext cx="4399162" cy="649131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METHODOLOGY</a:t>
            </a:r>
            <a:endParaRPr lang="ro-RO" sz="32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8316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77282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reptunghi 9"/>
          <p:cNvSpPr/>
          <p:nvPr/>
        </p:nvSpPr>
        <p:spPr>
          <a:xfrm>
            <a:off x="532263" y="2237277"/>
            <a:ext cx="10522424" cy="426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Presentation of musical instruments (the saxophone in particular) by students from “Regina Maria” Arts High School (parts, types of music to play – jazz, traditional Romanian music)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Discussion of different aspects regarding the saxophone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Presentation of Romanian traditional costume from Transylvanian region followed by questions and discussions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Performance of several Romanian traditional songs (accompanied by the saxophone) and a poem about the traditional village– guests and hosts’ involvement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Performance of dance steps, running, jumps, stretching exercises according to the pieces of music played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723332" y="2976344"/>
            <a:ext cx="3524250" cy="631825"/>
          </a:xfrm>
        </p:spPr>
        <p:txBody>
          <a:bodyPr/>
          <a:lstStyle/>
          <a:p>
            <a:pPr algn="ctr"/>
            <a:r>
              <a:rPr lang="en-US" sz="2800" dirty="0">
                <a:latin typeface="Georgia" panose="02040502050405020303" pitchFamily="18" charset="0"/>
              </a:rPr>
              <a:t>ORGANISATION</a:t>
            </a:r>
            <a:endParaRPr lang="ro-RO" sz="2800" dirty="0">
              <a:latin typeface="Georgia" panose="02040502050405020303" pitchFamily="18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1144760" y="3608169"/>
            <a:ext cx="3102822" cy="2043111"/>
          </a:xfrm>
        </p:spPr>
        <p:txBody>
          <a:bodyPr/>
          <a:lstStyle/>
          <a:p>
            <a:r>
              <a:rPr lang="en-US" sz="2400" dirty="0">
                <a:latin typeface="Georgia" panose="02040502050405020303" pitchFamily="18" charset="0"/>
              </a:rPr>
              <a:t>Group work</a:t>
            </a:r>
          </a:p>
          <a:p>
            <a:r>
              <a:rPr lang="en-US" sz="2400" dirty="0">
                <a:latin typeface="Georgia" panose="02040502050405020303" pitchFamily="18" charset="0"/>
              </a:rPr>
              <a:t>Class interaction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4953332" y="1827486"/>
            <a:ext cx="3524250" cy="71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o-RO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RESOURCES</a:t>
            </a:r>
            <a:endParaRPr lang="ro-RO" sz="32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3556" name="Content Placeholder 2"/>
          <p:cNvSpPr txBox="1"/>
          <p:nvPr/>
        </p:nvSpPr>
        <p:spPr bwMode="auto">
          <a:xfrm>
            <a:off x="4429454" y="2538686"/>
            <a:ext cx="4946557" cy="3689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Traditional Romanian costume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Musical instrument: saxophone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Various modern songs played on laptop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Poem about the traditional village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Traditional Romanian songs from the Romanian folklore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Dance steps and various sport exercises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sz="2200" dirty="0">
              <a:latin typeface="Georgia" panose="02040502050405020303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sz="2200" dirty="0">
              <a:latin typeface="Georgia" panose="02040502050405020303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ro-RO" sz="2200" dirty="0">
              <a:latin typeface="Georgia" panose="02040502050405020303" pitchFamily="18" charset="0"/>
            </a:endParaRPr>
          </a:p>
        </p:txBody>
      </p:sp>
      <p:pic>
        <p:nvPicPr>
          <p:cNvPr id="2355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865" y="1848716"/>
            <a:ext cx="7542506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dirty="0">
                <a:latin typeface="Georgia" panose="02040502050405020303" pitchFamily="18" charset="0"/>
                <a:cs typeface="Times New Roman" panose="02020603050405020304" pitchFamily="18" charset="0"/>
              </a:rPr>
              <a:t>EVALUATION of competences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2202858" y="2599286"/>
            <a:ext cx="7560859" cy="3531869"/>
          </a:xfrm>
        </p:spPr>
        <p:txBody>
          <a:bodyPr/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Observation of pupils’ involvement in the activities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Discussion about the traditional Romanian costume, the poem about the traditional village, the traditional songs from the Romanian folklore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Analysis of pupils’ way of carrying out the dance steps and the sport exercises according to the music played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Degree of cooperation throughout the activity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Willingness to sing together (guests and hosts)</a:t>
            </a: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Imagini pentru musical notes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15" y="2806248"/>
            <a:ext cx="2138698" cy="212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091" y="1895291"/>
            <a:ext cx="7542506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dirty="0">
                <a:latin typeface="Georgia" panose="02040502050405020303" pitchFamily="18" charset="0"/>
                <a:cs typeface="Times New Roman" panose="02020603050405020304" pitchFamily="18" charset="0"/>
              </a:rPr>
              <a:t>IMPACT EVALUATION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455166"/>
              </p:ext>
            </p:extLst>
          </p:nvPr>
        </p:nvGraphicFramePr>
        <p:xfrm>
          <a:off x="370764" y="264586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504044"/>
              </p:ext>
            </p:extLst>
          </p:nvPr>
        </p:nvGraphicFramePr>
        <p:xfrm>
          <a:off x="5202072" y="264586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57529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90065" y="1288230"/>
            <a:ext cx="3768014" cy="714703"/>
          </a:xfrm>
        </p:spPr>
        <p:txBody>
          <a:bodyPr/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COMPETENCES</a:t>
            </a:r>
            <a:endParaRPr lang="ro-RO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384645" y="2002933"/>
            <a:ext cx="6359856" cy="3881437"/>
          </a:xfrm>
        </p:spPr>
        <p:txBody>
          <a:bodyPr/>
          <a:lstStyle/>
          <a:p>
            <a:pPr algn="just"/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Perform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(on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stage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interactions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based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Caragiale’s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views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lives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Establish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connections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Caragiale’s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contemporary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frameworks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music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visual</a:t>
            </a:r>
            <a:r>
              <a:rPr lang="ro-RO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800" dirty="0" err="1">
                <a:latin typeface="Times New Roman" pitchFamily="18" charset="0"/>
                <a:cs typeface="Times New Roman" pitchFamily="18" charset="0"/>
              </a:rPr>
              <a:t>arts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2153059"/>
            <a:ext cx="2920621" cy="219046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124" y="1990825"/>
            <a:ext cx="7542506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dirty="0">
                <a:latin typeface="Georgia" panose="02040502050405020303" pitchFamily="18" charset="0"/>
                <a:cs typeface="Times New Roman" panose="02020603050405020304" pitchFamily="18" charset="0"/>
              </a:rPr>
              <a:t>IMPACT EVALUATION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456682"/>
              </p:ext>
            </p:extLst>
          </p:nvPr>
        </p:nvGraphicFramePr>
        <p:xfrm>
          <a:off x="2271713" y="2645861"/>
          <a:ext cx="5556913" cy="3360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20951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3252" y="1792056"/>
            <a:ext cx="4555632" cy="8143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latin typeface="Georgia" panose="02040502050405020303" pitchFamily="18" charset="0"/>
              </a:rPr>
              <a:t>7</a:t>
            </a:r>
            <a:r>
              <a:rPr lang="en-US" b="1" baseline="30000" dirty="0">
                <a:latin typeface="Georgia" panose="02040502050405020303" pitchFamily="18" charset="0"/>
              </a:rPr>
              <a:t>th</a:t>
            </a:r>
            <a:r>
              <a:rPr lang="en-US" b="1" dirty="0">
                <a:latin typeface="Georgia" panose="02040502050405020303" pitchFamily="18" charset="0"/>
              </a:rPr>
              <a:t>-9</a:t>
            </a:r>
            <a:r>
              <a:rPr lang="en-US" b="1" baseline="30000" dirty="0">
                <a:latin typeface="Georgia" panose="02040502050405020303" pitchFamily="18" charset="0"/>
              </a:rPr>
              <a:t>th</a:t>
            </a:r>
            <a:r>
              <a:rPr lang="en-US" b="1" dirty="0">
                <a:latin typeface="Georgia" panose="02040502050405020303" pitchFamily="18" charset="0"/>
              </a:rPr>
              <a:t> grade</a:t>
            </a:r>
            <a:endParaRPr lang="ro-RO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8875" y="3592204"/>
            <a:ext cx="7466013" cy="2729767"/>
          </a:xfrm>
        </p:spPr>
        <p:txBody>
          <a:bodyPr rtlCol="0">
            <a:normAutofit/>
          </a:bodyPr>
          <a:lstStyle/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PERIOD: February 2018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Number of students: 33 (classes 7A, 9A)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SUBJECT: ways of writing history through music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Char char=""/>
              <a:defRPr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ACTIVITIES: listening to songs from different periods of time,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analysing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 the lyrics in specific contexts, linking musical messages over time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ro-RO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9459" name="Title 1"/>
          <p:cNvSpPr txBox="1"/>
          <p:nvPr/>
        </p:nvSpPr>
        <p:spPr bwMode="auto">
          <a:xfrm>
            <a:off x="1075425" y="2547476"/>
            <a:ext cx="8415416" cy="8143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600" dirty="0">
                <a:latin typeface="Georgia" panose="02040502050405020303" pitchFamily="18" charset="0"/>
              </a:rPr>
              <a:t>Music is … telling stories over centuries</a:t>
            </a:r>
            <a:endParaRPr lang="ro-RO" sz="3600" dirty="0">
              <a:latin typeface="Georgia" panose="02040502050405020303" pitchFamily="18" charset="0"/>
            </a:endParaRPr>
          </a:p>
        </p:txBody>
      </p:sp>
      <p:pic>
        <p:nvPicPr>
          <p:cNvPr id="19460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1713" y="2054533"/>
            <a:ext cx="6530049" cy="666751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COMPETENCES 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555750" y="2833996"/>
            <a:ext cx="8498791" cy="3236080"/>
          </a:xfrm>
        </p:spPr>
        <p:txBody>
          <a:bodyPr/>
          <a:lstStyle/>
          <a:p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(Re)</a:t>
            </a:r>
            <a:r>
              <a:rPr lang="ro-RO" sz="3200" dirty="0" err="1">
                <a:latin typeface="Times New Roman" pitchFamily="18" charset="0"/>
                <a:cs typeface="Times New Roman" pitchFamily="18" charset="0"/>
              </a:rPr>
              <a:t>discover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err="1">
                <a:latin typeface="Times New Roman" pitchFamily="18" charset="0"/>
                <a:cs typeface="Times New Roman" pitchFamily="18" charset="0"/>
              </a:rPr>
              <a:t>beauty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err="1">
                <a:latin typeface="Times New Roman" pitchFamily="18" charset="0"/>
                <a:cs typeface="Times New Roman" pitchFamily="18" charset="0"/>
              </a:rPr>
              <a:t>wonder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ro-RO" sz="3200" dirty="0" err="1">
                <a:latin typeface="Times New Roman" pitchFamily="18" charset="0"/>
                <a:cs typeface="Times New Roman" pitchFamily="18" charset="0"/>
              </a:rPr>
              <a:t>music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err="1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err="1">
                <a:latin typeface="Times New Roman" pitchFamily="18" charset="0"/>
                <a:cs typeface="Times New Roman" pitchFamily="18" charset="0"/>
              </a:rPr>
              <a:t>analyzing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 story it </a:t>
            </a:r>
            <a:r>
              <a:rPr lang="ro-RO" sz="3200" dirty="0" err="1">
                <a:latin typeface="Times New Roman" pitchFamily="18" charset="0"/>
                <a:cs typeface="Times New Roman" pitchFamily="18" charset="0"/>
              </a:rPr>
              <a:t>tells</a:t>
            </a:r>
            <a:endParaRPr lang="ro-RO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3200" dirty="0" err="1">
                <a:latin typeface="Times New Roman" pitchFamily="18" charset="0"/>
                <a:cs typeface="Times New Roman" pitchFamily="18" charset="0"/>
              </a:rPr>
              <a:t>Raise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err="1">
                <a:latin typeface="Times New Roman" pitchFamily="18" charset="0"/>
                <a:cs typeface="Times New Roman" pitchFamily="18" charset="0"/>
              </a:rPr>
              <a:t>awareness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err="1">
                <a:latin typeface="Times New Roman" pitchFamily="18" charset="0"/>
                <a:cs typeface="Times New Roman" pitchFamily="18" charset="0"/>
              </a:rPr>
              <a:t>regarding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 role </a:t>
            </a:r>
            <a:r>
              <a:rPr lang="ro-RO" sz="3200" dirty="0" err="1">
                <a:latin typeface="Times New Roman" pitchFamily="18" charset="0"/>
                <a:cs typeface="Times New Roman" pitchFamily="18" charset="0"/>
              </a:rPr>
              <a:t>played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err="1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err="1">
                <a:latin typeface="Times New Roman" pitchFamily="18" charset="0"/>
                <a:cs typeface="Times New Roman" pitchFamily="18" charset="0"/>
              </a:rPr>
              <a:t>music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ro-RO" sz="3200" dirty="0" err="1">
                <a:latin typeface="Times New Roman" pitchFamily="18" charset="0"/>
                <a:cs typeface="Times New Roman" pitchFamily="18" charset="0"/>
              </a:rPr>
              <a:t>people’s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err="1">
                <a:latin typeface="Times New Roman" pitchFamily="18" charset="0"/>
                <a:cs typeface="Times New Roman" pitchFamily="18" charset="0"/>
              </a:rPr>
              <a:t>lives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err="1">
                <a:latin typeface="Times New Roman" pitchFamily="18" charset="0"/>
                <a:cs typeface="Times New Roman" pitchFamily="18" charset="0"/>
              </a:rPr>
              <a:t>regardless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ro-RO" sz="3200" dirty="0" err="1"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err="1"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ro-RO" sz="3200" dirty="0">
                <a:latin typeface="Times New Roman" pitchFamily="18" charset="0"/>
                <a:cs typeface="Times New Roman" pitchFamily="18" charset="0"/>
              </a:rPr>
              <a:t> or social status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989" y="2054533"/>
            <a:ext cx="6530049" cy="666751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79" y="3125386"/>
            <a:ext cx="2797507" cy="2098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8688" y="2601610"/>
            <a:ext cx="4194243" cy="314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51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0163" y="1711175"/>
            <a:ext cx="4399162" cy="649131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METHODOLOGY</a:t>
            </a:r>
            <a:endParaRPr lang="ro-RO" sz="32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8316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77282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reptunghi 9"/>
          <p:cNvSpPr/>
          <p:nvPr/>
        </p:nvSpPr>
        <p:spPr>
          <a:xfrm>
            <a:off x="736979" y="2445526"/>
            <a:ext cx="9226828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Discussion regarding the role of music (more than a melodic line, music tells a story)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Finding links between three 20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century personalities – Lady Diana, Marilyn Monroe and Sir Elton John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Finding parallels between Lady Diana’s and Marilyn Monroe’s lives and realizing the key role played by music in shaping their life stories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Listening to and analyzing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Candle in the Wind,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Elton John in order to help students realize that music may write history by remaining in people’s collective memory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8401" y="1429471"/>
            <a:ext cx="4399162" cy="649131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METHODOLOGY</a:t>
            </a:r>
            <a:endParaRPr lang="ro-RO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8316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77282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05" y="2185141"/>
            <a:ext cx="3640836" cy="2637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88" y="2185141"/>
            <a:ext cx="3721289" cy="279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94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789779" y="4822431"/>
            <a:ext cx="3524250" cy="631825"/>
          </a:xfrm>
        </p:spPr>
        <p:txBody>
          <a:bodyPr/>
          <a:lstStyle/>
          <a:p>
            <a:pPr algn="ctr"/>
            <a:r>
              <a:rPr lang="en-US" sz="2800" dirty="0">
                <a:latin typeface="Georgia" panose="02040502050405020303" pitchFamily="18" charset="0"/>
              </a:rPr>
              <a:t>ORGANISATION</a:t>
            </a:r>
            <a:endParaRPr lang="ro-RO" sz="2800" dirty="0">
              <a:latin typeface="Georgia" panose="02040502050405020303" pitchFamily="18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5509030" y="5431238"/>
            <a:ext cx="3471198" cy="1078020"/>
          </a:xfrm>
        </p:spPr>
        <p:txBody>
          <a:bodyPr/>
          <a:lstStyle/>
          <a:p>
            <a:r>
              <a:rPr lang="en-US" sz="2400" dirty="0">
                <a:latin typeface="Georgia" panose="02040502050405020303" pitchFamily="18" charset="0"/>
              </a:rPr>
              <a:t>Group work</a:t>
            </a:r>
          </a:p>
          <a:p>
            <a:r>
              <a:rPr lang="en-US" sz="2400" dirty="0">
                <a:latin typeface="Georgia" panose="02040502050405020303" pitchFamily="18" charset="0"/>
              </a:rPr>
              <a:t>Class interaction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4504740" y="1518359"/>
            <a:ext cx="3524250" cy="71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o-RO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RESOURCES</a:t>
            </a:r>
            <a:endParaRPr lang="ro-RO" sz="32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3556" name="Content Placeholder 2"/>
          <p:cNvSpPr txBox="1"/>
          <p:nvPr/>
        </p:nvSpPr>
        <p:spPr bwMode="auto">
          <a:xfrm>
            <a:off x="4452692" y="2229559"/>
            <a:ext cx="3991684" cy="25928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Biography of Lady Diana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Texts presenting the lives of Lady Diana, Marilyn Monroe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Song</a:t>
            </a:r>
            <a:r>
              <a:rPr lang="en-US" sz="2200" i="1" dirty="0">
                <a:latin typeface="Georgia" panose="02040502050405020303" pitchFamily="18" charset="0"/>
              </a:rPr>
              <a:t>: Candle in the Wind</a:t>
            </a:r>
            <a:r>
              <a:rPr lang="en-US" sz="2200" dirty="0">
                <a:latin typeface="Georgia" panose="02040502050405020303" pitchFamily="18" charset="0"/>
              </a:rPr>
              <a:t>, by Elton John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Laptop, loudspeakers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ro-RO" sz="2200" dirty="0">
              <a:latin typeface="Georgia" panose="02040502050405020303" pitchFamily="18" charset="0"/>
            </a:endParaRPr>
          </a:p>
        </p:txBody>
      </p:sp>
      <p:pic>
        <p:nvPicPr>
          <p:cNvPr id="2355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9392" y="2605721"/>
            <a:ext cx="4235110" cy="317633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091" y="1863498"/>
            <a:ext cx="7542506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dirty="0">
                <a:latin typeface="Georgia" panose="02040502050405020303" pitchFamily="18" charset="0"/>
                <a:cs typeface="Times New Roman" panose="02020603050405020304" pitchFamily="18" charset="0"/>
              </a:rPr>
              <a:t>EVALUATION of competences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2271713" y="2645978"/>
            <a:ext cx="7574508" cy="3531869"/>
          </a:xfrm>
        </p:spPr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Observation of pupils’ involvement in the activities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Discussion about the lives of the personalities chosen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parallels found between the life stories of Lady Diana and Marilyn Monroe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Analysis of the role played by music in shaping history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Reflection on the stories told by music over centuries</a:t>
            </a: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Imagini pentru musical notes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8" y="2774338"/>
            <a:ext cx="2135235" cy="212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091" y="1895291"/>
            <a:ext cx="7542506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dirty="0">
                <a:latin typeface="Georgia" panose="02040502050405020303" pitchFamily="18" charset="0"/>
                <a:cs typeface="Times New Roman" panose="02020603050405020304" pitchFamily="18" charset="0"/>
              </a:rPr>
              <a:t>IMPACT EVALUATION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408892"/>
              </p:ext>
            </p:extLst>
          </p:nvPr>
        </p:nvGraphicFramePr>
        <p:xfrm>
          <a:off x="561833" y="264586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108517"/>
              </p:ext>
            </p:extLst>
          </p:nvPr>
        </p:nvGraphicFramePr>
        <p:xfrm>
          <a:off x="5147481" y="264586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886359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249" y="2072712"/>
            <a:ext cx="7542506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dirty="0">
                <a:latin typeface="Georgia" panose="02040502050405020303" pitchFamily="18" charset="0"/>
                <a:cs typeface="Times New Roman" panose="02020603050405020304" pitchFamily="18" charset="0"/>
              </a:rPr>
              <a:t>IMPACT EVALUATION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13350"/>
              </p:ext>
            </p:extLst>
          </p:nvPr>
        </p:nvGraphicFramePr>
        <p:xfrm>
          <a:off x="2321806" y="2660840"/>
          <a:ext cx="5693391" cy="3483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15984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723445" y="2147976"/>
            <a:ext cx="3768014" cy="714703"/>
          </a:xfrm>
        </p:spPr>
        <p:txBody>
          <a:bodyPr/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COMPETENCES</a:t>
            </a:r>
            <a:endParaRPr lang="ro-RO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4" y="1102180"/>
            <a:ext cx="4931391" cy="3520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500" y="3316406"/>
            <a:ext cx="4540155" cy="340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815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659" y="2577945"/>
            <a:ext cx="7542506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dirty="0">
                <a:latin typeface="Georgia" panose="02040502050405020303" pitchFamily="18" charset="0"/>
                <a:cs typeface="Times New Roman" panose="02020603050405020304" pitchFamily="18" charset="0"/>
              </a:rPr>
              <a:t>IMPACT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2" y="2299832"/>
            <a:ext cx="3582605" cy="2686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131" y="3985146"/>
            <a:ext cx="3407563" cy="2555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13" y="1735138"/>
            <a:ext cx="2494805" cy="332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271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0330" y="1700028"/>
            <a:ext cx="7542506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dirty="0">
                <a:latin typeface="Georgia" panose="02040502050405020303" pitchFamily="18" charset="0"/>
                <a:cs typeface="Times New Roman" panose="02020603050405020304" pitchFamily="18" charset="0"/>
              </a:rPr>
              <a:t>IMPACT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44" y="2225312"/>
            <a:ext cx="3319461" cy="2489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966" y="4896900"/>
            <a:ext cx="1844808" cy="1383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73866" y="1757497"/>
            <a:ext cx="2401376" cy="180103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633357" y="5973461"/>
            <a:ext cx="7542506" cy="7505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300" dirty="0">
                <a:latin typeface="Georgia" panose="02040502050405020303" pitchFamily="18" charset="0"/>
                <a:cs typeface="Times New Roman" panose="02020603050405020304" pitchFamily="18" charset="0"/>
              </a:rPr>
              <a:t>I talk to you… not about you.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7075" y="3473187"/>
            <a:ext cx="2857456" cy="214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37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9501" y="1625954"/>
            <a:ext cx="4399162" cy="649131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latin typeface="Georgia" panose="02040502050405020303" pitchFamily="18" charset="0"/>
                <a:cs typeface="Times New Roman" panose="02020603050405020304" pitchFamily="18" charset="0"/>
              </a:rPr>
              <a:t>METHODOLOGY</a:t>
            </a:r>
            <a:endParaRPr lang="ro-RO" sz="32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8316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77282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reptunghi 9"/>
          <p:cNvSpPr/>
          <p:nvPr/>
        </p:nvSpPr>
        <p:spPr>
          <a:xfrm>
            <a:off x="992051" y="2304956"/>
            <a:ext cx="8671033" cy="426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(Re)discovery of the wonderful world created by the well known Romanian writer - I.L.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Caragiale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through stage performance and creative interpretations of selected texts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Establishment of connections between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Caragiale’s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world and the contemporary society reflected in stage performance and in the visual interpretations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Participation in an English contest based on the plays performed on stage and the musical moments presented up to that point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Musical interpretations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Caragiale’s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views through Romanian traditional songs and poems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Exhibition: students’ works presented within musical frames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562" y="2478041"/>
            <a:ext cx="4399162" cy="649131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METHODOLOGY</a:t>
            </a:r>
            <a:endParaRPr lang="ro-RO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8316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77282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559" y="2160216"/>
            <a:ext cx="3562634" cy="26719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952" y="3496204"/>
            <a:ext cx="4011612" cy="300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68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4876" y="2778711"/>
            <a:ext cx="4399162" cy="649131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METHODOLOGY</a:t>
            </a:r>
            <a:endParaRPr lang="ro-RO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9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208316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772827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49" y="2271427"/>
            <a:ext cx="3671592" cy="2753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886" y="3648274"/>
            <a:ext cx="3865894" cy="2899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26" y="1797675"/>
            <a:ext cx="3442907" cy="258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8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225644" y="2485806"/>
            <a:ext cx="3524250" cy="631825"/>
          </a:xfrm>
        </p:spPr>
        <p:txBody>
          <a:bodyPr/>
          <a:lstStyle/>
          <a:p>
            <a:pPr algn="ctr"/>
            <a:r>
              <a:rPr lang="en-US" sz="2800" dirty="0">
                <a:latin typeface="Georgia" panose="02040502050405020303" pitchFamily="18" charset="0"/>
              </a:rPr>
              <a:t>ORGANISATION</a:t>
            </a:r>
            <a:endParaRPr lang="ro-RO" sz="2800" dirty="0">
              <a:latin typeface="Georgia" panose="02040502050405020303" pitchFamily="18" charset="0"/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995855" y="2994844"/>
            <a:ext cx="2754039" cy="2043111"/>
          </a:xfrm>
        </p:spPr>
        <p:txBody>
          <a:bodyPr/>
          <a:lstStyle/>
          <a:p>
            <a:pPr algn="just"/>
            <a:r>
              <a:rPr lang="en-US" sz="2400" dirty="0">
                <a:latin typeface="Georgia" panose="02040502050405020303" pitchFamily="18" charset="0"/>
              </a:rPr>
              <a:t>Individual</a:t>
            </a:r>
          </a:p>
          <a:p>
            <a:pPr algn="just"/>
            <a:r>
              <a:rPr lang="en-US" sz="2400" dirty="0">
                <a:latin typeface="Georgia" panose="02040502050405020303" pitchFamily="18" charset="0"/>
              </a:rPr>
              <a:t>Pair work</a:t>
            </a:r>
          </a:p>
          <a:p>
            <a:pPr algn="just"/>
            <a:r>
              <a:rPr lang="en-US" sz="2400" dirty="0">
                <a:latin typeface="Georgia" panose="02040502050405020303" pitchFamily="18" charset="0"/>
              </a:rPr>
              <a:t>Group work</a:t>
            </a:r>
          </a:p>
          <a:p>
            <a:pPr algn="just">
              <a:buNone/>
            </a:pP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4857798" y="1774606"/>
            <a:ext cx="3524250" cy="711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o-RO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RESOURCES</a:t>
            </a:r>
            <a:endParaRPr lang="ro-RO" sz="3200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3556" name="Content Placeholder 2"/>
          <p:cNvSpPr txBox="1"/>
          <p:nvPr/>
        </p:nvSpPr>
        <p:spPr bwMode="auto">
          <a:xfrm>
            <a:off x="4026090" y="2459859"/>
            <a:ext cx="5909480" cy="3689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Different writings belonging to </a:t>
            </a:r>
            <a:r>
              <a:rPr lang="en-US" sz="2200" dirty="0" err="1">
                <a:latin typeface="Georgia" panose="02040502050405020303" pitchFamily="18" charset="0"/>
              </a:rPr>
              <a:t>Caragiale</a:t>
            </a:r>
            <a:endParaRPr lang="en-US" sz="2200" i="1" dirty="0">
              <a:latin typeface="Georgia" panose="02040502050405020303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Critical views of </a:t>
            </a:r>
            <a:r>
              <a:rPr lang="en-US" sz="2200" dirty="0" err="1">
                <a:latin typeface="Georgia" panose="02040502050405020303" pitchFamily="18" charset="0"/>
              </a:rPr>
              <a:t>Caragiale’s</a:t>
            </a:r>
            <a:r>
              <a:rPr lang="en-US" sz="2200" dirty="0">
                <a:latin typeface="Georgia" panose="02040502050405020303" pitchFamily="18" charset="0"/>
              </a:rPr>
              <a:t> presentation of the Romanian habits, speech, </a:t>
            </a:r>
            <a:r>
              <a:rPr lang="en-US" sz="2200" dirty="0" err="1">
                <a:latin typeface="Georgia" panose="02040502050405020303" pitchFamily="18" charset="0"/>
              </a:rPr>
              <a:t>behaviour</a:t>
            </a:r>
            <a:endParaRPr lang="en-US" sz="2200" dirty="0">
              <a:latin typeface="Georgia" panose="02040502050405020303" pitchFamily="18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Musical instruments: piano, violin, cello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Posters, drawings, paintings, portraits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latin typeface="Georgia" panose="02040502050405020303" pitchFamily="18" charset="0"/>
              </a:rPr>
              <a:t>Traditional and classical musical pieces  linked to </a:t>
            </a:r>
            <a:r>
              <a:rPr lang="en-US" sz="2200" dirty="0" err="1">
                <a:latin typeface="Georgia" panose="02040502050405020303" pitchFamily="18" charset="0"/>
              </a:rPr>
              <a:t>Caragiale’s</a:t>
            </a:r>
            <a:r>
              <a:rPr lang="en-US" sz="2200" dirty="0">
                <a:latin typeface="Georgia" panose="02040502050405020303" pitchFamily="18" charset="0"/>
              </a:rPr>
              <a:t> world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ro-RO" sz="2200" dirty="0">
              <a:latin typeface="Georgia" panose="02040502050405020303" pitchFamily="18" charset="0"/>
            </a:endParaRPr>
          </a:p>
        </p:txBody>
      </p:sp>
      <p:pic>
        <p:nvPicPr>
          <p:cNvPr id="23557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035" y="1710192"/>
            <a:ext cx="7542506" cy="75057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300" dirty="0">
                <a:latin typeface="Georgia" panose="02040502050405020303" pitchFamily="18" charset="0"/>
                <a:cs typeface="Times New Roman" panose="02020603050405020304" pitchFamily="18" charset="0"/>
              </a:rPr>
              <a:t>EVALUATION of competences</a:t>
            </a:r>
            <a:endParaRPr lang="ro-RO" sz="33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Content Placeholder 2"/>
          <p:cNvSpPr>
            <a:spLocks noGrp="1"/>
          </p:cNvSpPr>
          <p:nvPr>
            <p:ph sz="half" idx="1"/>
          </p:nvPr>
        </p:nvSpPr>
        <p:spPr>
          <a:xfrm>
            <a:off x="2271712" y="2292824"/>
            <a:ext cx="8127882" cy="3234520"/>
          </a:xfrm>
        </p:spPr>
        <p:txBody>
          <a:bodyPr/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Visual representation of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Caragiale’s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perspective of Romanian people in certain contexts through drawing, painting, portraits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Theatrical performance of different fragments/ plays by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Caragiale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Traditional and classic musical pieces linked to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Caragiale’s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views of the world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Score obtained in the English contest based on the previous  moments presented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Audience’s reaction to stage performance (theatrical, musical)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Exhibition of students’ art works </a:t>
            </a:r>
          </a:p>
        </p:txBody>
      </p:sp>
      <p:pic>
        <p:nvPicPr>
          <p:cNvPr id="25603" name="Picture 3" descr="sigla_ultima Varian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788" y="317500"/>
            <a:ext cx="1431925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logo Music i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28575"/>
            <a:ext cx="1009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" descr="Erasmus+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3288" y="868363"/>
            <a:ext cx="2190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Imagini pentru musical notes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4" y="2929798"/>
            <a:ext cx="2121588" cy="212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1595</TotalTime>
  <Words>1349</Words>
  <Application>Microsoft Office PowerPoint</Application>
  <PresentationFormat>Widescreen</PresentationFormat>
  <Paragraphs>166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Georgia</vt:lpstr>
      <vt:lpstr>Times New Roman</vt:lpstr>
      <vt:lpstr>Trebuchet MS</vt:lpstr>
      <vt:lpstr>Wingdings</vt:lpstr>
      <vt:lpstr>Wingdings 3</vt:lpstr>
      <vt:lpstr>Facet</vt:lpstr>
      <vt:lpstr>PowerPoint Presentation</vt:lpstr>
      <vt:lpstr>SECONDARY SCHOOL (all grades) </vt:lpstr>
      <vt:lpstr>COMPETENCES</vt:lpstr>
      <vt:lpstr>COMPETENCES</vt:lpstr>
      <vt:lpstr>METHODOLOGY</vt:lpstr>
      <vt:lpstr>METHODOLOGY</vt:lpstr>
      <vt:lpstr>METHODOLOGY</vt:lpstr>
      <vt:lpstr>ORGANISATION</vt:lpstr>
      <vt:lpstr>EVALUATION of competences</vt:lpstr>
      <vt:lpstr>PowerPoint Presentation</vt:lpstr>
      <vt:lpstr>PowerPoint Presentation</vt:lpstr>
      <vt:lpstr>IMPACT EVALUATION</vt:lpstr>
      <vt:lpstr>IMPACT EVALUATION</vt:lpstr>
      <vt:lpstr>PRIMARY SCHOOL: 3rd grade</vt:lpstr>
      <vt:lpstr>COMPETENCES </vt:lpstr>
      <vt:lpstr>METHODOLOGY</vt:lpstr>
      <vt:lpstr>METHODOLOGY</vt:lpstr>
      <vt:lpstr>ORGANISATION</vt:lpstr>
      <vt:lpstr>EVALUATION of competences</vt:lpstr>
      <vt:lpstr>What do we evaluate…</vt:lpstr>
      <vt:lpstr>IMPACT EVALUATION</vt:lpstr>
      <vt:lpstr>IMPACT EVALUATION</vt:lpstr>
      <vt:lpstr>SECONDARY: 5th-6th grade</vt:lpstr>
      <vt:lpstr>COMPETENCES </vt:lpstr>
      <vt:lpstr>COMPETENCES: Music… gives courage and knowledge</vt:lpstr>
      <vt:lpstr>METHODOLOGY</vt:lpstr>
      <vt:lpstr>ORGANISATION</vt:lpstr>
      <vt:lpstr>EVALUATION of competences</vt:lpstr>
      <vt:lpstr>IMPACT EVALUATION</vt:lpstr>
      <vt:lpstr>IMPACT EVALUATION</vt:lpstr>
      <vt:lpstr>7th-9th grade</vt:lpstr>
      <vt:lpstr>COMPETENCES </vt:lpstr>
      <vt:lpstr>COMPETENCES </vt:lpstr>
      <vt:lpstr>METHODOLOGY</vt:lpstr>
      <vt:lpstr>METHODOLOGY</vt:lpstr>
      <vt:lpstr>ORGANISATION</vt:lpstr>
      <vt:lpstr>EVALUATION of competences</vt:lpstr>
      <vt:lpstr>IMPACT EVALUATION</vt:lpstr>
      <vt:lpstr>IMPACT EVALUATION</vt:lpstr>
      <vt:lpstr>IMPACT</vt:lpstr>
      <vt:lpstr>IMPACT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Alex Dioșan</cp:lastModifiedBy>
  <cp:revision>332</cp:revision>
  <dcterms:created xsi:type="dcterms:W3CDTF">2017-03-11T11:11:00Z</dcterms:created>
  <dcterms:modified xsi:type="dcterms:W3CDTF">2018-08-21T17:44:53Z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1033-10.2.0.5811</vt:lpwstr>
  </property>
</Properties>
</file>