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554" r:id="rId3"/>
    <p:sldId id="403" r:id="rId4"/>
    <p:sldId id="401" r:id="rId5"/>
    <p:sldId id="415" r:id="rId6"/>
    <p:sldId id="498" r:id="rId7"/>
    <p:sldId id="445" r:id="rId8"/>
    <p:sldId id="545" r:id="rId9"/>
    <p:sldId id="546" r:id="rId10"/>
    <p:sldId id="414" r:id="rId11"/>
    <p:sldId id="416" r:id="rId12"/>
    <p:sldId id="499" r:id="rId13"/>
    <p:sldId id="404" r:id="rId14"/>
    <p:sldId id="417" r:id="rId15"/>
    <p:sldId id="418" r:id="rId16"/>
    <p:sldId id="497" r:id="rId17"/>
    <p:sldId id="501" r:id="rId18"/>
    <p:sldId id="419" r:id="rId19"/>
    <p:sldId id="446" r:id="rId20"/>
    <p:sldId id="420" r:id="rId21"/>
    <p:sldId id="502" r:id="rId22"/>
    <p:sldId id="406" r:id="rId23"/>
    <p:sldId id="426" r:id="rId24"/>
    <p:sldId id="427" r:id="rId25"/>
    <p:sldId id="496" r:id="rId26"/>
    <p:sldId id="505" r:id="rId27"/>
    <p:sldId id="428" r:id="rId28"/>
    <p:sldId id="429" r:id="rId29"/>
    <p:sldId id="50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92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2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3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0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8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0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3D12-167E-4EDD-AFFC-EEB4536F3A9C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2F2023-D35D-41FF-8AE5-605799EF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3" y="3383330"/>
            <a:ext cx="9810750" cy="11604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>
                <a:latin typeface="Georgia" panose="02040502050405020303" pitchFamily="18" charset="0"/>
              </a:rPr>
              <a:t>LEARNING TO LEAN THROUGH MUSIC 1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sp>
        <p:nvSpPr>
          <p:cNvPr id="18434" name="Title 1"/>
          <p:cNvSpPr txBox="1"/>
          <p:nvPr/>
        </p:nvSpPr>
        <p:spPr bwMode="auto">
          <a:xfrm>
            <a:off x="839788" y="1986332"/>
            <a:ext cx="9144000" cy="112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800" dirty="0">
                <a:latin typeface="Georgia" panose="02040502050405020303" pitchFamily="18" charset="0"/>
              </a:rPr>
              <a:t>Music is… Life Long Learning</a:t>
            </a:r>
            <a:endParaRPr lang="ro-RO" sz="4800" dirty="0">
              <a:latin typeface="Georgia" panose="02040502050405020303" pitchFamily="18" charset="0"/>
            </a:endParaRPr>
          </a:p>
        </p:txBody>
      </p:sp>
      <p:sp>
        <p:nvSpPr>
          <p:cNvPr id="18435" name="Title 1"/>
          <p:cNvSpPr txBox="1"/>
          <p:nvPr/>
        </p:nvSpPr>
        <p:spPr bwMode="auto">
          <a:xfrm>
            <a:off x="465445" y="4946911"/>
            <a:ext cx="914400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200" b="1" dirty="0" err="1">
                <a:latin typeface="Georgia" panose="02040502050405020303" pitchFamily="18" charset="0"/>
              </a:rPr>
              <a:t>Liceul</a:t>
            </a:r>
            <a:r>
              <a:rPr lang="en-US" sz="3200" b="1" dirty="0">
                <a:latin typeface="Georgia" panose="02040502050405020303" pitchFamily="18" charset="0"/>
              </a:rPr>
              <a:t> de Arte “Regina Maria” Alba Iulia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latin typeface="Georgia" panose="02040502050405020303" pitchFamily="18" charset="0"/>
              </a:rPr>
              <a:t>ITALY –  28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 MAY - 1</a:t>
            </a:r>
            <a:r>
              <a:rPr lang="en-US" sz="3200" b="1" baseline="30000" dirty="0">
                <a:latin typeface="Georgia" panose="02040502050405020303" pitchFamily="18" charset="0"/>
              </a:rPr>
              <a:t>st</a:t>
            </a:r>
            <a:r>
              <a:rPr lang="en-US" sz="3200" b="1" dirty="0">
                <a:latin typeface="Georgia" panose="02040502050405020303" pitchFamily="18" charset="0"/>
              </a:rPr>
              <a:t> JUNE, 2018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47750" y="5372540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24638" y="5873422"/>
            <a:ext cx="4370474" cy="857318"/>
          </a:xfrm>
        </p:spPr>
        <p:txBody>
          <a:bodyPr/>
          <a:lstStyle/>
          <a:p>
            <a:pPr algn="ctr"/>
            <a:r>
              <a:rPr lang="en-US" sz="2200" dirty="0">
                <a:latin typeface="Georgia" panose="02040502050405020303" pitchFamily="18" charset="0"/>
              </a:rPr>
              <a:t>Individual, Pair work: parent-student, 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5983288" y="1926504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4995113" y="2827606"/>
            <a:ext cx="6477456" cy="40813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instruments: piano, violin, guitar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Georgia" panose="02040502050405020303" pitchFamily="18" charset="0"/>
              </a:rPr>
              <a:t>Coloured</a:t>
            </a:r>
            <a:r>
              <a:rPr lang="en-US" sz="2200" dirty="0">
                <a:latin typeface="Georgia" panose="02040502050405020303" pitchFamily="18" charset="0"/>
              </a:rPr>
              <a:t>  paper, scissors, glue,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Songs in different languages and having different themes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Songs: </a:t>
            </a:r>
            <a:r>
              <a:rPr lang="en-US" sz="2200" i="1" dirty="0">
                <a:latin typeface="Georgia" panose="02040502050405020303" pitchFamily="18" charset="0"/>
              </a:rPr>
              <a:t>Mother’s Day, Spring, The Snowdrop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Poems about family relations, the arrival of spring, joy and flowers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Techniques for handicrafts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62BEA-7551-4925-B62D-3E3EC820B425}"/>
              </a:ext>
            </a:extLst>
          </p:cNvPr>
          <p:cNvSpPr txBox="1"/>
          <p:nvPr/>
        </p:nvSpPr>
        <p:spPr>
          <a:xfrm>
            <a:off x="2203499" y="3443317"/>
            <a:ext cx="180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 </a:t>
            </a:r>
            <a:r>
              <a:rPr lang="en-US" dirty="0" err="1"/>
              <a:t>buli-buli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86" y="1948859"/>
            <a:ext cx="9150589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2176925" y="2699429"/>
            <a:ext cx="7838150" cy="3290208"/>
          </a:xfrm>
        </p:spPr>
        <p:txBody>
          <a:bodyPr/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Observation of pupils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Cards for mother’s day – design, arrangement, message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Steps followed in designing the card having musical background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Song interpretation  according to the themes discussed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Poetry performance in musical settings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Exhibition of pupils’ works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D4A22-75BA-4DB1-80D6-AC5773994E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43" y="3028952"/>
            <a:ext cx="4702731" cy="352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F45EF-1B88-41C1-8868-66C964D7BB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13035" y="2351732"/>
            <a:ext cx="4833558" cy="36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6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779025"/>
            <a:ext cx="8747166" cy="56404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– 2</a:t>
            </a:r>
            <a:r>
              <a:rPr lang="en-US" sz="2800" b="1" baseline="30000" dirty="0">
                <a:latin typeface="Georgia" panose="02040502050405020303" pitchFamily="18" charset="0"/>
              </a:rPr>
              <a:t>nd</a:t>
            </a:r>
            <a:r>
              <a:rPr lang="en-US" sz="2800" b="1" dirty="0">
                <a:latin typeface="Georgia" panose="02040502050405020303" pitchFamily="18" charset="0"/>
              </a:rPr>
              <a:t> grade, </a:t>
            </a:r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b="1" dirty="0">
                <a:latin typeface="Georgia" panose="02040502050405020303" pitchFamily="18" charset="0"/>
              </a:rPr>
              <a:t>+ART: architecture students (drawings)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65" y="3275635"/>
            <a:ext cx="8508789" cy="2714002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12-24 March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pupils: 30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learning about spring through poetry and music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reading and discussing selected poetry in musical settings, finding </a:t>
            </a:r>
            <a:r>
              <a:rPr lang="en-US" sz="2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the messages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of different poems/songs, learning poems through musical pieces, interpreting poems using familiar musical fragments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23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680110" y="2664767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</a:rPr>
              <a:t>Music and Poetry</a:t>
            </a:r>
            <a:endParaRPr lang="ro-RO" sz="36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645498" y="1542096"/>
            <a:ext cx="3768014" cy="7147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61181" y="4830077"/>
            <a:ext cx="9310298" cy="2122585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Development of reading, memorizing, understanding and learning capacities related to poetry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Association of familiar musical fragments with poetic verses in order to broaden pupils’ knowledge on certain topics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Erasmus+-logo">
            <a:extLst>
              <a:ext uri="{FF2B5EF4-FFF2-40B4-BE49-F238E27FC236}">
                <a16:creationId xmlns:a16="http://schemas.microsoft.com/office/drawing/2014/main" id="{C5386AF6-5237-407F-BF3E-54F6F329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Music is ...">
            <a:extLst>
              <a:ext uri="{FF2B5EF4-FFF2-40B4-BE49-F238E27FC236}">
                <a16:creationId xmlns:a16="http://schemas.microsoft.com/office/drawing/2014/main" id="{2E90F033-903F-40E6-BD99-92C070A6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igla_ultima Varianta">
            <a:extLst>
              <a:ext uri="{FF2B5EF4-FFF2-40B4-BE49-F238E27FC236}">
                <a16:creationId xmlns:a16="http://schemas.microsoft.com/office/drawing/2014/main" id="{B4032ECD-ED5A-417E-906C-FB232BE5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BD59F-44DC-4037-AFEA-B822E846F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416" y="2222630"/>
            <a:ext cx="4036254" cy="2421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6F9D3F-71AF-47AF-A7C2-8BAB611C69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330" y="2144087"/>
            <a:ext cx="4345745" cy="26074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350" y="1920938"/>
            <a:ext cx="3868622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3" y="2403241"/>
            <a:ext cx="9272256" cy="38070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reptunghi 6"/>
          <p:cNvSpPr/>
          <p:nvPr/>
        </p:nvSpPr>
        <p:spPr>
          <a:xfrm>
            <a:off x="1555750" y="2551229"/>
            <a:ext cx="8066690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Reading poems on different topics, asking and answering questions in order to reach the message of the poems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Interpreting various existent songs for the selected poems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Offering guidelines for learning certain poems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DBCD2-7339-4086-9DBA-DF8D6B5A28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403" y="4306771"/>
            <a:ext cx="3622430" cy="21734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606" y="1704688"/>
            <a:ext cx="3868622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3" y="2403241"/>
            <a:ext cx="9272256" cy="38070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reptunghi 6"/>
          <p:cNvSpPr/>
          <p:nvPr/>
        </p:nvSpPr>
        <p:spPr>
          <a:xfrm>
            <a:off x="3696606" y="2445525"/>
            <a:ext cx="5967656" cy="400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Musical interpretation of several missing words from poems using different musical instruments (one pupil performs the musical piece, the other pupils try to guess the missing word having on a handout the verses of the poem discussed)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Word games in musical settings and selection of familiar musical fragments to play the verses of poems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Exhibition: students’ works presented within musical frames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98F59D-FE51-4690-998F-4CDC6F6A7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609" y="2821502"/>
            <a:ext cx="3872913" cy="29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AD6BE-F893-4B1A-B573-ED093A2688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13" y="1845433"/>
            <a:ext cx="6858000" cy="46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89589" y="3113087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53190" y="3841004"/>
            <a:ext cx="2572147" cy="2327784"/>
          </a:xfrm>
        </p:spPr>
        <p:txBody>
          <a:bodyPr/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Pair/Group work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830922" y="1982788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911309" y="2820597"/>
            <a:ext cx="6228977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instruments: piano, violin, xylophone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Georgia" panose="02040502050405020303" pitchFamily="18" charset="0"/>
              </a:rPr>
              <a:t>Coloured</a:t>
            </a:r>
            <a:r>
              <a:rPr lang="en-US" sz="2200" dirty="0">
                <a:latin typeface="Georgia" panose="02040502050405020303" pitchFamily="18" charset="0"/>
              </a:rPr>
              <a:t> paper, posters, board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Handouts with the verses of poems/ songs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Various songs about spring and nature (</a:t>
            </a:r>
            <a:r>
              <a:rPr lang="en-US" sz="2200" i="1" dirty="0">
                <a:latin typeface="Georgia" panose="02040502050405020303" pitchFamily="18" charset="0"/>
              </a:rPr>
              <a:t>The gardens are blooming)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Poems about spring and nature </a:t>
            </a:r>
            <a:r>
              <a:rPr lang="en-US" sz="2200" i="1" dirty="0">
                <a:latin typeface="Georgia" panose="02040502050405020303" pitchFamily="18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Drawings (vocabulary, poems, songs)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Familiar musical fragments known by pupils</a:t>
            </a: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E0C282-B212-4F4B-819A-E26DBC2E2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91085" y="2224521"/>
            <a:ext cx="4956458" cy="3717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CE69A-6DA9-459F-9729-37EFC57E8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288" y="3024485"/>
            <a:ext cx="3260876" cy="2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123" y="1774568"/>
            <a:ext cx="9379107" cy="440556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>
                <a:latin typeface="Georgia" panose="02040502050405020303" pitchFamily="18" charset="0"/>
              </a:rPr>
              <a:t>LEARNING TO LEAN THROUGH MUSIC</a:t>
            </a:r>
          </a:p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b="1" dirty="0">
                <a:latin typeface="Georgia" panose="02040502050405020303" pitchFamily="18" charset="0"/>
              </a:rPr>
              <a:t>Was a joint effort of the entire school to create and apply activities with music. Students from primary, secondary and </a:t>
            </a:r>
            <a:r>
              <a:rPr lang="en-US" sz="2400" b="1" dirty="0" err="1">
                <a:latin typeface="Georgia" panose="02040502050405020303" pitchFamily="18" charset="0"/>
              </a:rPr>
              <a:t>highschool</a:t>
            </a:r>
            <a:r>
              <a:rPr lang="en-US" sz="2400" b="1" dirty="0">
                <a:latin typeface="Georgia" panose="02040502050405020303" pitchFamily="18" charset="0"/>
              </a:rPr>
              <a:t> took part in Erasmus+ and learned to learn…</a:t>
            </a:r>
          </a:p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b="1" dirty="0">
                <a:latin typeface="Georgia" panose="02040502050405020303" pitchFamily="18" charset="0"/>
              </a:rPr>
              <a:t>Highschool students from architecture and fine arts created drawings according to their vision regarding the activities taking place at a particular period and space within the school…</a:t>
            </a:r>
          </a:p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b="1" dirty="0">
                <a:latin typeface="Georgia" panose="02040502050405020303" pitchFamily="18" charset="0"/>
              </a:rPr>
              <a:t>Enjoy! </a:t>
            </a:r>
            <a:endParaRPr lang="ro-RO" sz="2400" b="1" dirty="0">
              <a:latin typeface="Georgia" panose="02040502050405020303" pitchFamily="18" charset="0"/>
            </a:endParaRPr>
          </a:p>
        </p:txBody>
      </p:sp>
      <p:sp>
        <p:nvSpPr>
          <p:cNvPr id="18435" name="Title 1"/>
          <p:cNvSpPr txBox="1"/>
          <p:nvPr/>
        </p:nvSpPr>
        <p:spPr bwMode="auto">
          <a:xfrm>
            <a:off x="465445" y="4946911"/>
            <a:ext cx="914400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ro-RO" sz="3200" b="1" dirty="0">
              <a:latin typeface="Georgia" panose="02040502050405020303" pitchFamily="18" charset="0"/>
            </a:endParaRPr>
          </a:p>
        </p:txBody>
      </p:sp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852" y="622044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6071" y="176877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8663" y="171063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B1414-9BF4-4A40-BEB3-0427620E258C}"/>
              </a:ext>
            </a:extLst>
          </p:cNvPr>
          <p:cNvSpPr txBox="1"/>
          <p:nvPr/>
        </p:nvSpPr>
        <p:spPr>
          <a:xfrm>
            <a:off x="985911" y="6316662"/>
            <a:ext cx="205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Film: Tanti Rita</a:t>
            </a:r>
          </a:p>
        </p:txBody>
      </p:sp>
    </p:spTree>
    <p:extLst>
      <p:ext uri="{BB962C8B-B14F-4D97-AF65-F5344CB8AC3E}">
        <p14:creationId xmlns:p14="http://schemas.microsoft.com/office/powerpoint/2010/main" val="222045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50" y="1893463"/>
            <a:ext cx="8551500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023582" y="2546561"/>
            <a:ext cx="8401772" cy="3676817"/>
          </a:xfrm>
        </p:spPr>
        <p:txBody>
          <a:bodyPr>
            <a:normAutofit lnSpcReduction="10000"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Observation of pupils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Pronunciation of verses while reading poems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Answers given to questions related to the images and the message of the poems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Association of words with musical fragments played on the piano, violin, xylophone (creativity, sense of rhythm/ word pronunciation)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Musical interpretation of poems using familiar musical fragments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Exhibition of pupils’ works (texts of songs, poems accompanied by drawings)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E12B5-A8AD-449C-984B-62BDE1EFA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83430" y="2354868"/>
            <a:ext cx="4957839" cy="3718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1651B-9E1C-455C-B69C-87185956CC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087" y="2751139"/>
            <a:ext cx="3696104" cy="27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0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0" y="1660046"/>
            <a:ext cx="8087108" cy="56404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– 3</a:t>
            </a:r>
            <a:r>
              <a:rPr lang="en-US" sz="2800" b="1" baseline="30000" dirty="0">
                <a:latin typeface="Georgia" panose="02040502050405020303" pitchFamily="18" charset="0"/>
              </a:rPr>
              <a:t>rd</a:t>
            </a:r>
            <a:r>
              <a:rPr lang="en-US" sz="2800" b="1" dirty="0">
                <a:latin typeface="Georgia" panose="02040502050405020303" pitchFamily="18" charset="0"/>
              </a:rPr>
              <a:t> grade, </a:t>
            </a:r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b="1" dirty="0">
                <a:latin typeface="Georgia" panose="02040502050405020303" pitchFamily="18" charset="0"/>
              </a:rPr>
              <a:t>+ ART: architecture students (drawings)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84" y="3429000"/>
            <a:ext cx="10343973" cy="3296642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19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-30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March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pupils: 29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Literary contexts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identification of real and unusual characters from literary texts having musical backgrounds, character description and song interpretation, role play with music, designing an advertisement for the play in musical settings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985401" y="2614613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</a:rPr>
              <a:t>Theatre and Music Advertisement</a:t>
            </a:r>
            <a:endParaRPr lang="ro-RO" sz="32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28497" y="2524765"/>
            <a:ext cx="3768014" cy="7147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739618" y="3337574"/>
            <a:ext cx="4010001" cy="19897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Detail identification, character description and role play in literary contexts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Production of functional text including visual and verbal language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Erasmus+-logo">
            <a:extLst>
              <a:ext uri="{FF2B5EF4-FFF2-40B4-BE49-F238E27FC236}">
                <a16:creationId xmlns:a16="http://schemas.microsoft.com/office/drawing/2014/main" id="{7D081FB7-542A-4CFB-863F-CF752975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Music is ...">
            <a:extLst>
              <a:ext uri="{FF2B5EF4-FFF2-40B4-BE49-F238E27FC236}">
                <a16:creationId xmlns:a16="http://schemas.microsoft.com/office/drawing/2014/main" id="{A248CB2F-6392-400B-88F6-BAAB2C63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igla_ultima Varianta">
            <a:extLst>
              <a:ext uri="{FF2B5EF4-FFF2-40B4-BE49-F238E27FC236}">
                <a16:creationId xmlns:a16="http://schemas.microsoft.com/office/drawing/2014/main" id="{20FD8D9C-24C3-4590-B45D-79CFDDDF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DC6DB5-0D51-462F-9F92-48C7B1950D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32" y="2172021"/>
            <a:ext cx="5090156" cy="38176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21030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4338309" y="2678409"/>
            <a:ext cx="4866544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Identification of various details in a literary text (real, unusual characters) having musical pieces played on the piano by pupils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 description with guidance in finding positive and negative features accompanied by joyful/ sad songs according to the features identified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DB4A84-0DD3-44C5-B3B6-D3AFA1D54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7920" y="2456315"/>
            <a:ext cx="4171071" cy="31283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082" y="1625954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4797083" y="2619957"/>
            <a:ext cx="4923691" cy="400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Role play starting from the literary text (pupils read their roles having in the background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Moonlight Sonata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by Beethoven – piano performance)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Designing an advertisement starting from the information given about a show including theatre play and music (in the background Mozart,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nacht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muzik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Exhibition: pupils’ works presented on the Class Creative Panel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E834D8-B71F-4C65-8DE7-2AE9966F0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234" y="2376610"/>
            <a:ext cx="4735732" cy="35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4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EFCAEA-2451-4EC4-921A-CC6781CB0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91" y="1735138"/>
            <a:ext cx="4401477" cy="3301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E44281-1F22-44F6-88D3-EB5740EF1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629" y="3010995"/>
            <a:ext cx="4702731" cy="3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37867" y="3356461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8474" y="3950187"/>
            <a:ext cx="3049819" cy="2043111"/>
          </a:xfrm>
        </p:spPr>
        <p:txBody>
          <a:bodyPr/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Pair/Group work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221163" y="1861371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593881" y="2459859"/>
            <a:ext cx="6109677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instrument: piano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Literary texts from school library </a:t>
            </a:r>
            <a:r>
              <a:rPr lang="en-US" sz="2200" i="1" dirty="0">
                <a:latin typeface="Georgia" panose="02040502050405020303" pitchFamily="18" charset="0"/>
              </a:rPr>
              <a:t>(The girl who took ‘NO’ in her arms)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Classical music: </a:t>
            </a:r>
            <a:r>
              <a:rPr lang="en-US" sz="2200" dirty="0" err="1">
                <a:latin typeface="Georgia" panose="02040502050405020303" pitchFamily="18" charset="0"/>
              </a:rPr>
              <a:t>J.S.Bach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i="1" dirty="0">
                <a:latin typeface="Georgia" panose="02040502050405020303" pitchFamily="18" charset="0"/>
              </a:rPr>
              <a:t>Cantatas</a:t>
            </a:r>
            <a:r>
              <a:rPr lang="en-US" sz="2200" dirty="0">
                <a:latin typeface="Georgia" panose="02040502050405020303" pitchFamily="18" charset="0"/>
              </a:rPr>
              <a:t>, Beethoven, </a:t>
            </a:r>
            <a:r>
              <a:rPr lang="en-US" sz="2200" i="1" dirty="0">
                <a:latin typeface="Georgia" panose="02040502050405020303" pitchFamily="18" charset="0"/>
              </a:rPr>
              <a:t>Moonlight Sonata</a:t>
            </a:r>
            <a:r>
              <a:rPr lang="en-US" sz="2200" dirty="0">
                <a:latin typeface="Georgia" panose="02040502050405020303" pitchFamily="18" charset="0"/>
              </a:rPr>
              <a:t>, Mozart, </a:t>
            </a:r>
            <a:r>
              <a:rPr lang="en-US" sz="2200" i="1" dirty="0" err="1">
                <a:latin typeface="Georgia" panose="02040502050405020303" pitchFamily="18" charset="0"/>
              </a:rPr>
              <a:t>Eine</a:t>
            </a:r>
            <a:r>
              <a:rPr lang="en-US" sz="2200" i="1" dirty="0">
                <a:latin typeface="Georgia" panose="02040502050405020303" pitchFamily="18" charset="0"/>
              </a:rPr>
              <a:t> </a:t>
            </a:r>
            <a:r>
              <a:rPr lang="en-US" sz="2200" i="1" dirty="0" err="1">
                <a:latin typeface="Georgia" panose="02040502050405020303" pitchFamily="18" charset="0"/>
              </a:rPr>
              <a:t>kleine</a:t>
            </a:r>
            <a:r>
              <a:rPr lang="en-US" sz="2200" i="1" dirty="0">
                <a:latin typeface="Georgia" panose="02040502050405020303" pitchFamily="18" charset="0"/>
              </a:rPr>
              <a:t> </a:t>
            </a:r>
            <a:r>
              <a:rPr lang="en-US" sz="2200" i="1" dirty="0" err="1">
                <a:latin typeface="Georgia" panose="02040502050405020303" pitchFamily="18" charset="0"/>
              </a:rPr>
              <a:t>nacht</a:t>
            </a:r>
            <a:r>
              <a:rPr lang="en-US" sz="2200" i="1" dirty="0">
                <a:latin typeface="Georgia" panose="02040502050405020303" pitchFamily="18" charset="0"/>
              </a:rPr>
              <a:t> </a:t>
            </a:r>
            <a:r>
              <a:rPr lang="en-US" sz="2200" i="1" dirty="0" err="1">
                <a:latin typeface="Georgia" panose="02040502050405020303" pitchFamily="18" charset="0"/>
              </a:rPr>
              <a:t>muzik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Songs: </a:t>
            </a:r>
            <a:r>
              <a:rPr lang="en-US" sz="2200" i="1" dirty="0">
                <a:latin typeface="Georgia" panose="02040502050405020303" pitchFamily="18" charset="0"/>
              </a:rPr>
              <a:t>Oh, poor little cuckoo offspring </a:t>
            </a:r>
            <a:r>
              <a:rPr lang="en-US" sz="2200" dirty="0">
                <a:latin typeface="Georgia" panose="02040502050405020303" pitchFamily="18" charset="0"/>
              </a:rPr>
              <a:t>(sadness),  </a:t>
            </a:r>
            <a:r>
              <a:rPr lang="en-US" sz="2200" i="1" dirty="0">
                <a:latin typeface="Georgia" panose="02040502050405020303" pitchFamily="18" charset="0"/>
              </a:rPr>
              <a:t>Competition Song </a:t>
            </a:r>
            <a:r>
              <a:rPr lang="en-US" sz="2200" dirty="0">
                <a:latin typeface="Georgia" panose="02040502050405020303" pitchFamily="18" charset="0"/>
              </a:rPr>
              <a:t>(joyful)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Posters representing key words, white paper, crayons, </a:t>
            </a:r>
            <a:r>
              <a:rPr lang="en-US" sz="2200" dirty="0" err="1">
                <a:latin typeface="Georgia" panose="02040502050405020303" pitchFamily="18" charset="0"/>
              </a:rPr>
              <a:t>watercolours</a:t>
            </a:r>
            <a:r>
              <a:rPr lang="en-US" sz="2200" dirty="0">
                <a:latin typeface="Georgia" panose="02040502050405020303" pitchFamily="18" charset="0"/>
              </a:rPr>
              <a:t>, glue, scissors, collage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9" y="1895408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237912" y="2540682"/>
            <a:ext cx="8679812" cy="3342681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Observation of pupils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Classification of characters (real, unusual)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Identification of positive and negative features of characters 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Association of songs (joyful, sad) with the characteristics of the characters (positive, negative)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Selection of details from literary texts according to the tasks given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Role play in musical settings (pronunciation, understanding of lines)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Design of Theatre and Music Advertisement  and exhibition of pupils’ work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A0BC8-7824-465F-95B1-54DA848D7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39" y="3729265"/>
            <a:ext cx="4034972" cy="3026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6D4CD-98DA-44EA-A848-AE4C053AB4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58642" y="3161991"/>
            <a:ext cx="4106861" cy="3080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F592D4-C6D7-41EE-B4AC-A1FCBD6CEA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15498" y="2812144"/>
            <a:ext cx="4506686" cy="33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46" y="2054606"/>
            <a:ext cx="8087108" cy="56404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– Preparatory grade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3581433"/>
            <a:ext cx="8422182" cy="3011214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1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-10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March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25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parents: 25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celebration of the arrival of spring and mother’s day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creating special cards for mother’s day, handicrafts in musical settings, performing various songs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342161" y="2668114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</a:rPr>
              <a:t>March Celebrations</a:t>
            </a:r>
            <a:endParaRPr lang="ro-RO" sz="36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499870" y="2221143"/>
            <a:ext cx="3768014" cy="71470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0" y="2935846"/>
            <a:ext cx="5623755" cy="2166085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Improving practical skills while working with different materials and applying accessible techniques in musical settings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Performing various songs and poems according to the chosen theme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Erasmus+-logo">
            <a:extLst>
              <a:ext uri="{FF2B5EF4-FFF2-40B4-BE49-F238E27FC236}">
                <a16:creationId xmlns:a16="http://schemas.microsoft.com/office/drawing/2014/main" id="{B56C6947-FAE7-45D4-8F98-D8B2B8E0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Music is ...">
            <a:extLst>
              <a:ext uri="{FF2B5EF4-FFF2-40B4-BE49-F238E27FC236}">
                <a16:creationId xmlns:a16="http://schemas.microsoft.com/office/drawing/2014/main" id="{373F6CB1-524A-4D3E-8273-6B5807F2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igla_ultima Varianta">
            <a:extLst>
              <a:ext uri="{FF2B5EF4-FFF2-40B4-BE49-F238E27FC236}">
                <a16:creationId xmlns:a16="http://schemas.microsoft.com/office/drawing/2014/main" id="{6CF245D0-3ED0-49E0-8A5C-A1901877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D50B77-CB56-4727-A4F9-DA0A0740D6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3" y="2400765"/>
            <a:ext cx="4083147" cy="27220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02" y="1763017"/>
            <a:ext cx="3868622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3" y="2403241"/>
            <a:ext cx="9272256" cy="38070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14" y="195087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6277" y="45276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466" y="760958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reptunghi 6"/>
          <p:cNvSpPr/>
          <p:nvPr/>
        </p:nvSpPr>
        <p:spPr>
          <a:xfrm>
            <a:off x="1607637" y="2602726"/>
            <a:ext cx="7734158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Presentation of different materials to be used in creating special cards for mother’s day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Card design is carried out by pupil and mother together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Listening to background music (piano, violin,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quitar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 while working at the card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Having students from high school as guests who perform various songs using different musical instruments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Song and poetry performance on selected themes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C98D2-C192-4C46-B2BE-1E7329B5D7C6}"/>
              </a:ext>
            </a:extLst>
          </p:cNvPr>
          <p:cNvSpPr txBox="1"/>
          <p:nvPr/>
        </p:nvSpPr>
        <p:spPr>
          <a:xfrm>
            <a:off x="6964216" y="2122995"/>
            <a:ext cx="223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Film: Dream of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B4812-1341-4402-8989-EC17031DA6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071" y="1676854"/>
            <a:ext cx="6928757" cy="46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7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080" y="81438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5867" y="190842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393" y="196398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B4533-FA4B-4C49-8969-3FBE2FF04D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58" y="1893888"/>
            <a:ext cx="4179093" cy="2786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E564A-D01D-4B9C-A611-5882FADD6E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355" y="338138"/>
            <a:ext cx="3416003" cy="2277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B8786C-0049-4141-9C82-FE60C5306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665" y="2764631"/>
            <a:ext cx="5550693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080" y="81438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5867" y="190842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393" y="196398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9180F-BFDE-4A3C-960C-BF69A28533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30" y="1766887"/>
            <a:ext cx="51435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BBE77-D2C8-430C-8B36-E1E04E73F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45" y="4581671"/>
            <a:ext cx="2974132" cy="1982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4E66B6-6159-4CC6-AF07-BCBC5120B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48030" y="1498374"/>
            <a:ext cx="6270850" cy="41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080" y="81438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5867" y="190842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393" y="196398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3B3C5-B294-4C77-A7FA-D7FC54B26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1" y="708605"/>
            <a:ext cx="4603599" cy="3069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96E8B-D8BA-4997-930F-48EFFADEE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86" y="1766887"/>
            <a:ext cx="4603598" cy="3069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17E26-AD2B-43A4-8983-EB8CEAE80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48" y="3301419"/>
            <a:ext cx="4974771" cy="33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78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1062</Words>
  <Application>Microsoft Office PowerPoint</Application>
  <PresentationFormat>Widescreen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PRIMARY – Preparatory grade</vt:lpstr>
      <vt:lpstr>COMPETENCES</vt:lpstr>
      <vt:lpstr>METHODOLOGY</vt:lpstr>
      <vt:lpstr>PowerPoint Presentation</vt:lpstr>
      <vt:lpstr>PowerPoint Presentation</vt:lpstr>
      <vt:lpstr>PowerPoint Presentation</vt:lpstr>
      <vt:lpstr>PowerPoint Presentation</vt:lpstr>
      <vt:lpstr>ORGANISATION</vt:lpstr>
      <vt:lpstr>EVALUATION of competences</vt:lpstr>
      <vt:lpstr>PowerPoint Presentation</vt:lpstr>
      <vt:lpstr>PRIMARY – 2nd grade,  +ART: architecture students (drawings)</vt:lpstr>
      <vt:lpstr>COMPETENCES</vt:lpstr>
      <vt:lpstr>METHODOLOGY</vt:lpstr>
      <vt:lpstr>METHODOLOGY</vt:lpstr>
      <vt:lpstr>PowerPoint Presentation</vt:lpstr>
      <vt:lpstr>ORGANISATION</vt:lpstr>
      <vt:lpstr>PowerPoint Presentation</vt:lpstr>
      <vt:lpstr>EVALUATION of competences</vt:lpstr>
      <vt:lpstr>PowerPoint Presentation</vt:lpstr>
      <vt:lpstr>PRIMARY – 3rd grade,  + ART: architecture students (drawings)</vt:lpstr>
      <vt:lpstr>COMPETENCES</vt:lpstr>
      <vt:lpstr>METHODOLOGY</vt:lpstr>
      <vt:lpstr>METHODOLOGY</vt:lpstr>
      <vt:lpstr>PowerPoint Presentation</vt:lpstr>
      <vt:lpstr>ORGANISATION</vt:lpstr>
      <vt:lpstr>EVALUATION of competences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Dioșan</dc:creator>
  <cp:lastModifiedBy>Alex Dioșan</cp:lastModifiedBy>
  <cp:revision>2</cp:revision>
  <dcterms:created xsi:type="dcterms:W3CDTF">2018-08-21T16:29:14Z</dcterms:created>
  <dcterms:modified xsi:type="dcterms:W3CDTF">2018-08-21T17:45:35Z</dcterms:modified>
</cp:coreProperties>
</file>