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7" r:id="rId2"/>
    <p:sldId id="475" r:id="rId3"/>
    <p:sldId id="476" r:id="rId4"/>
    <p:sldId id="530" r:id="rId5"/>
    <p:sldId id="477" r:id="rId6"/>
    <p:sldId id="504" r:id="rId7"/>
    <p:sldId id="488" r:id="rId8"/>
    <p:sldId id="489" r:id="rId9"/>
    <p:sldId id="532" r:id="rId10"/>
    <p:sldId id="490" r:id="rId11"/>
    <p:sldId id="533" r:id="rId12"/>
    <p:sldId id="478" r:id="rId13"/>
    <p:sldId id="480" r:id="rId14"/>
    <p:sldId id="481" r:id="rId15"/>
    <p:sldId id="482" r:id="rId16"/>
    <p:sldId id="536" r:id="rId17"/>
    <p:sldId id="483" r:id="rId18"/>
    <p:sldId id="537" r:id="rId19"/>
    <p:sldId id="487" r:id="rId20"/>
    <p:sldId id="484" r:id="rId21"/>
    <p:sldId id="485" r:id="rId22"/>
    <p:sldId id="486" r:id="rId23"/>
    <p:sldId id="456" r:id="rId24"/>
    <p:sldId id="430" r:id="rId25"/>
    <p:sldId id="431" r:id="rId26"/>
    <p:sldId id="547" r:id="rId27"/>
    <p:sldId id="542" r:id="rId28"/>
    <p:sldId id="432" r:id="rId29"/>
    <p:sldId id="448" r:id="rId30"/>
    <p:sldId id="433" r:id="rId31"/>
    <p:sldId id="553" r:id="rId32"/>
    <p:sldId id="552" r:id="rId33"/>
    <p:sldId id="544" r:id="rId34"/>
    <p:sldId id="550" r:id="rId35"/>
  </p:sldIdLst>
  <p:sldSz cx="12192000" cy="6858000"/>
  <p:notesSz cx="6858000" cy="9144000"/>
  <p:defaultTextStyle>
    <a:defPPr>
      <a:defRPr lang="ro-RO"/>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4278F-3157-4345-9DDE-DA0DC69AE68B}" type="datetimeFigureOut">
              <a:rPr lang="en-US" smtClean="0"/>
              <a:t>21-Aug-18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7E773-0F2E-4824-83D5-A0052846ADB5}" type="slidenum">
              <a:rPr lang="en-US" smtClean="0"/>
              <a:t>‹#›</a:t>
            </a:fld>
            <a:endParaRPr lang="en-US"/>
          </a:p>
        </p:txBody>
      </p:sp>
    </p:spTree>
    <p:extLst>
      <p:ext uri="{BB962C8B-B14F-4D97-AF65-F5344CB8AC3E}">
        <p14:creationId xmlns:p14="http://schemas.microsoft.com/office/powerpoint/2010/main" val="312362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18BD159D-1BD0-4E26-8C71-3E9CC635FB0F}" type="datetimeFigureOut">
              <a:rPr lang="ro-RO"/>
              <a:pPr>
                <a:defRPr/>
              </a:pPr>
              <a:t>21.08.2018</a:t>
            </a:fld>
            <a:endParaRPr lang="ro-RO"/>
          </a:p>
        </p:txBody>
      </p:sp>
      <p:sp>
        <p:nvSpPr>
          <p:cNvPr id="16" name="Footer Placeholder 4"/>
          <p:cNvSpPr>
            <a:spLocks noGrp="1"/>
          </p:cNvSpPr>
          <p:nvPr>
            <p:ph type="ftr" sz="quarter" idx="11"/>
          </p:nvPr>
        </p:nvSpPr>
        <p:spPr/>
        <p:txBody>
          <a:bodyPr/>
          <a:lstStyle>
            <a:lvl1pPr>
              <a:defRPr/>
            </a:lvl1pPr>
          </a:lstStyle>
          <a:p>
            <a:pPr>
              <a:defRPr/>
            </a:pPr>
            <a:endParaRPr lang="ro-RO"/>
          </a:p>
        </p:txBody>
      </p:sp>
      <p:sp>
        <p:nvSpPr>
          <p:cNvPr id="17" name="Slide Number Placeholder 5"/>
          <p:cNvSpPr>
            <a:spLocks noGrp="1"/>
          </p:cNvSpPr>
          <p:nvPr>
            <p:ph type="sldNum" sz="quarter" idx="12"/>
          </p:nvPr>
        </p:nvSpPr>
        <p:spPr/>
        <p:txBody>
          <a:bodyPr/>
          <a:lstStyle>
            <a:lvl1pPr>
              <a:defRPr/>
            </a:lvl1pPr>
          </a:lstStyle>
          <a:p>
            <a:pPr>
              <a:defRPr/>
            </a:pPr>
            <a:fld id="{48D74CA5-B7BB-40F0-8356-CB476205AB95}" type="slidenum">
              <a:rPr lang="ro-RO"/>
              <a:pPr>
                <a:defRPr/>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B105FB9-CDE0-4D12-A579-6066E5CA35BC}"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C2D3164B-A945-409F-AD75-4A2077B25AB3}" type="slidenum">
              <a:rPr lang="ro-RO"/>
              <a:pPr>
                <a:defRPr/>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cs typeface="+mn-cs"/>
              </a:rPr>
              <a:t>”</a:t>
            </a:r>
            <a:endParaRPr lang="en-US" dirty="0">
              <a:solidFill>
                <a:schemeClr val="accent1">
                  <a:lumMod val="60000"/>
                  <a:lumOff val="40000"/>
                </a:schemeClr>
              </a:solidFill>
              <a:latin typeface="Arial" panose="020B0604020202020204"/>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A30CC5A5-1E4B-415B-B1C7-6ECC75FE4364}" type="datetimeFigureOut">
              <a:rPr lang="ro-RO"/>
              <a:pPr>
                <a:defRPr/>
              </a:pPr>
              <a:t>21.08.2018</a:t>
            </a:fld>
            <a:endParaRPr lang="ro-RO"/>
          </a:p>
        </p:txBody>
      </p:sp>
      <p:sp>
        <p:nvSpPr>
          <p:cNvPr id="8" name="Footer Placeholder 4"/>
          <p:cNvSpPr>
            <a:spLocks noGrp="1"/>
          </p:cNvSpPr>
          <p:nvPr>
            <p:ph type="ftr" sz="quarter" idx="15"/>
          </p:nvPr>
        </p:nvSpPr>
        <p:spPr/>
        <p:txBody>
          <a:bodyPr/>
          <a:lstStyle>
            <a:lvl1pPr>
              <a:defRPr/>
            </a:lvl1pPr>
          </a:lstStyle>
          <a:p>
            <a:pPr>
              <a:defRPr/>
            </a:pPr>
            <a:endParaRPr lang="ro-RO"/>
          </a:p>
        </p:txBody>
      </p:sp>
      <p:sp>
        <p:nvSpPr>
          <p:cNvPr id="9" name="Slide Number Placeholder 5"/>
          <p:cNvSpPr>
            <a:spLocks noGrp="1"/>
          </p:cNvSpPr>
          <p:nvPr>
            <p:ph type="sldNum" sz="quarter" idx="16"/>
          </p:nvPr>
        </p:nvSpPr>
        <p:spPr/>
        <p:txBody>
          <a:bodyPr/>
          <a:lstStyle>
            <a:lvl1pPr>
              <a:defRPr/>
            </a:lvl1pPr>
          </a:lstStyle>
          <a:p>
            <a:pPr>
              <a:defRPr/>
            </a:pPr>
            <a:fld id="{E6C214DE-4C08-4287-8878-A8CC4D657EC4}" type="slidenum">
              <a:rPr lang="ro-RO"/>
              <a:pPr>
                <a:defRPr/>
              </a:pPr>
              <a:t>‹#›</a:t>
            </a:fld>
            <a:endParaRPr lang="ro-R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B8212E-7052-4822-A380-2F6EEB189FB6}"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A1665627-D937-444C-AAC3-9392CB3C2735}" type="slidenum">
              <a:rPr lang="ro-RO"/>
              <a:pPr>
                <a:defRPr/>
              </a:pPr>
              <a:t>‹#›</a:t>
            </a:fld>
            <a:endParaRPr lang="ro-R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panose="020B0604020202020204"/>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4"/>
          </p:nvPr>
        </p:nvSpPr>
        <p:spPr/>
        <p:txBody>
          <a:bodyPr/>
          <a:lstStyle>
            <a:lvl1pPr>
              <a:defRPr/>
            </a:lvl1pPr>
          </a:lstStyle>
          <a:p>
            <a:pPr>
              <a:defRPr/>
            </a:pPr>
            <a:fld id="{F33BCE73-F034-4930-9A84-A908F756DF22}" type="datetimeFigureOut">
              <a:rPr lang="ro-RO"/>
              <a:pPr>
                <a:defRPr/>
              </a:pPr>
              <a:t>21.08.2018</a:t>
            </a:fld>
            <a:endParaRPr lang="ro-RO"/>
          </a:p>
        </p:txBody>
      </p:sp>
      <p:sp>
        <p:nvSpPr>
          <p:cNvPr id="8" name="Footer Placeholder 4"/>
          <p:cNvSpPr>
            <a:spLocks noGrp="1"/>
          </p:cNvSpPr>
          <p:nvPr>
            <p:ph type="ftr" sz="quarter" idx="15"/>
          </p:nvPr>
        </p:nvSpPr>
        <p:spPr/>
        <p:txBody>
          <a:bodyPr/>
          <a:lstStyle>
            <a:lvl1pPr>
              <a:defRPr/>
            </a:lvl1pPr>
          </a:lstStyle>
          <a:p>
            <a:pPr>
              <a:defRPr/>
            </a:pPr>
            <a:endParaRPr lang="ro-RO"/>
          </a:p>
        </p:txBody>
      </p:sp>
      <p:sp>
        <p:nvSpPr>
          <p:cNvPr id="9" name="Slide Number Placeholder 5"/>
          <p:cNvSpPr>
            <a:spLocks noGrp="1"/>
          </p:cNvSpPr>
          <p:nvPr>
            <p:ph type="sldNum" sz="quarter" idx="16"/>
          </p:nvPr>
        </p:nvSpPr>
        <p:spPr/>
        <p:txBody>
          <a:bodyPr/>
          <a:lstStyle>
            <a:lvl1pPr>
              <a:defRPr/>
            </a:lvl1pPr>
          </a:lstStyle>
          <a:p>
            <a:pPr>
              <a:defRPr/>
            </a:pPr>
            <a:fld id="{C9FDCEE9-0C71-4CA1-A5CF-C1856E31A498}" type="slidenum">
              <a:rPr lang="ro-RO"/>
              <a:pPr>
                <a:defRPr/>
              </a:pPr>
              <a:t>‹#›</a:t>
            </a:fld>
            <a:endParaRPr lang="ro-RO"/>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a:defRPr/>
            </a:pPr>
            <a:fld id="{065AD3D8-B73C-43BB-A226-AC5F65D7549F}" type="datetimeFigureOut">
              <a:rPr lang="ro-RO"/>
              <a:pPr>
                <a:defRPr/>
              </a:pPr>
              <a:t>21.08.2018</a:t>
            </a:fld>
            <a:endParaRPr lang="ro-RO"/>
          </a:p>
        </p:txBody>
      </p:sp>
      <p:sp>
        <p:nvSpPr>
          <p:cNvPr id="6" name="Footer Placeholder 4"/>
          <p:cNvSpPr>
            <a:spLocks noGrp="1"/>
          </p:cNvSpPr>
          <p:nvPr>
            <p:ph type="ftr" sz="quarter" idx="15"/>
          </p:nvPr>
        </p:nvSpPr>
        <p:spPr/>
        <p:txBody>
          <a:bodyPr/>
          <a:lstStyle>
            <a:lvl1pPr>
              <a:defRPr/>
            </a:lvl1pPr>
          </a:lstStyle>
          <a:p>
            <a:pPr>
              <a:defRPr/>
            </a:pPr>
            <a:endParaRPr lang="ro-RO"/>
          </a:p>
        </p:txBody>
      </p:sp>
      <p:sp>
        <p:nvSpPr>
          <p:cNvPr id="7" name="Slide Number Placeholder 5"/>
          <p:cNvSpPr>
            <a:spLocks noGrp="1"/>
          </p:cNvSpPr>
          <p:nvPr>
            <p:ph type="sldNum" sz="quarter" idx="16"/>
          </p:nvPr>
        </p:nvSpPr>
        <p:spPr/>
        <p:txBody>
          <a:bodyPr/>
          <a:lstStyle>
            <a:lvl1pPr>
              <a:defRPr/>
            </a:lvl1pPr>
          </a:lstStyle>
          <a:p>
            <a:pPr>
              <a:defRPr/>
            </a:pPr>
            <a:fld id="{06CC3CC7-D4BE-4D75-8F7B-6C7226994B5B}" type="slidenum">
              <a:rPr lang="ro-RO"/>
              <a:pPr>
                <a:defRPr/>
              </a:pPr>
              <a:t>‹#›</a:t>
            </a:fld>
            <a:endParaRPr lang="ro-R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67A312F-64D7-4A8E-AE16-409420E4622F}"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FB85FE5A-CA83-4BE5-A078-7CA670DD5847}" type="slidenum">
              <a:rPr lang="ro-RO"/>
              <a:pPr>
                <a:defRPr/>
              </a:pPr>
              <a:t>‹#›</a:t>
            </a:fld>
            <a:endParaRPr lang="ro-R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2CC5625-E85B-45DB-90C0-80B3E88E5D65}"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75C816E9-1082-4AF7-A758-D4D91A6EBA99}" type="slidenum">
              <a:rPr lang="ro-RO"/>
              <a:pPr>
                <a:defRPr/>
              </a:pPr>
              <a:t>‹#›</a:t>
            </a:fld>
            <a:endParaRPr lang="ro-RO"/>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u, text și miniatură">
    <p:spTree>
      <p:nvGrpSpPr>
        <p:cNvPr id="1" name=""/>
        <p:cNvGrpSpPr/>
        <p:nvPr/>
      </p:nvGrpSpPr>
      <p:grpSpPr>
        <a:xfrm>
          <a:off x="0" y="0"/>
          <a:ext cx="0" cy="0"/>
          <a:chOff x="0" y="0"/>
          <a:chExt cx="0" cy="0"/>
        </a:xfrm>
      </p:grpSpPr>
      <p:sp>
        <p:nvSpPr>
          <p:cNvPr id="2" name="Titlu 1"/>
          <p:cNvSpPr>
            <a:spLocks noGrp="1"/>
          </p:cNvSpPr>
          <p:nvPr>
            <p:ph type="title" hasCustomPrompt="1"/>
          </p:nvPr>
        </p:nvSpPr>
        <p:spPr>
          <a:xfrm>
            <a:off x="677863" y="609600"/>
            <a:ext cx="8596312" cy="1320800"/>
          </a:xfrm>
        </p:spPr>
        <p:txBody>
          <a:bodyPr/>
          <a:lstStyle/>
          <a:p>
            <a:r>
              <a:rPr lang="ro-RO"/>
              <a:t>Faceți clic pentru a edita stilul de titlu Coordonator</a:t>
            </a:r>
            <a:endParaRPr lang="en-US"/>
          </a:p>
        </p:txBody>
      </p:sp>
      <p:sp>
        <p:nvSpPr>
          <p:cNvPr id="3" name="Substituent text 2"/>
          <p:cNvSpPr>
            <a:spLocks noGrp="1"/>
          </p:cNvSpPr>
          <p:nvPr>
            <p:ph type="body" sz="half" idx="1" hasCustomPrompt="1"/>
          </p:nvPr>
        </p:nvSpPr>
        <p:spPr>
          <a:xfrm>
            <a:off x="677863" y="2160588"/>
            <a:ext cx="4221162" cy="3881437"/>
          </a:xfrm>
        </p:spPr>
        <p:txBody>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miniatură 3"/>
          <p:cNvSpPr>
            <a:spLocks noGrp="1"/>
          </p:cNvSpPr>
          <p:nvPr>
            <p:ph type="clipArt" sz="half" idx="2"/>
          </p:nvPr>
        </p:nvSpPr>
        <p:spPr>
          <a:xfrm>
            <a:off x="5051425" y="2160588"/>
            <a:ext cx="4222750" cy="3881437"/>
          </a:xfrm>
        </p:spPr>
        <p:txBody>
          <a:bodyPr/>
          <a:lstStyle/>
          <a:p>
            <a:endParaRPr lang="en-US"/>
          </a:p>
        </p:txBody>
      </p:sp>
      <p:sp>
        <p:nvSpPr>
          <p:cNvPr id="5" name="Substituent dată 4"/>
          <p:cNvSpPr>
            <a:spLocks noGrp="1"/>
          </p:cNvSpPr>
          <p:nvPr>
            <p:ph type="dt" sz="half" idx="10"/>
          </p:nvPr>
        </p:nvSpPr>
        <p:spPr>
          <a:xfrm>
            <a:off x="7205663" y="6042025"/>
            <a:ext cx="911225" cy="365125"/>
          </a:xfrm>
        </p:spPr>
        <p:txBody>
          <a:bodyPr/>
          <a:lstStyle>
            <a:lvl1pPr>
              <a:defRPr/>
            </a:lvl1pPr>
          </a:lstStyle>
          <a:p>
            <a:pPr>
              <a:defRPr/>
            </a:pPr>
            <a:fld id="{83D9AB45-76AF-4A6F-9733-E33A283531DB}" type="datetimeFigureOut">
              <a:rPr lang="ro-RO"/>
              <a:pPr>
                <a:defRPr/>
              </a:pPr>
              <a:t>21.08.2018</a:t>
            </a:fld>
            <a:endParaRPr lang="ro-RO"/>
          </a:p>
        </p:txBody>
      </p:sp>
      <p:sp>
        <p:nvSpPr>
          <p:cNvPr id="6" name="Substituent subsol 5"/>
          <p:cNvSpPr>
            <a:spLocks noGrp="1"/>
          </p:cNvSpPr>
          <p:nvPr>
            <p:ph type="ftr" sz="quarter" idx="11"/>
          </p:nvPr>
        </p:nvSpPr>
        <p:spPr>
          <a:xfrm>
            <a:off x="677863" y="6042025"/>
            <a:ext cx="6297612" cy="365125"/>
          </a:xfrm>
        </p:spPr>
        <p:txBody>
          <a:bodyPr/>
          <a:lstStyle>
            <a:lvl1pPr>
              <a:defRPr/>
            </a:lvl1pPr>
          </a:lstStyle>
          <a:p>
            <a:pPr>
              <a:defRPr/>
            </a:pPr>
            <a:endParaRPr lang="ro-RO"/>
          </a:p>
        </p:txBody>
      </p:sp>
      <p:sp>
        <p:nvSpPr>
          <p:cNvPr id="7" name="Substituent număr diapozitiv 6"/>
          <p:cNvSpPr>
            <a:spLocks noGrp="1"/>
          </p:cNvSpPr>
          <p:nvPr>
            <p:ph type="sldNum" sz="quarter" idx="12"/>
          </p:nvPr>
        </p:nvSpPr>
        <p:spPr>
          <a:xfrm>
            <a:off x="8589963" y="6042025"/>
            <a:ext cx="684212" cy="365125"/>
          </a:xfrm>
        </p:spPr>
        <p:txBody>
          <a:bodyPr/>
          <a:lstStyle>
            <a:lvl1pPr>
              <a:defRPr/>
            </a:lvl1pPr>
          </a:lstStyle>
          <a:p>
            <a:pPr>
              <a:defRPr/>
            </a:pPr>
            <a:fld id="{9B393010-C7EE-439B-9701-3FF22EF50652}" type="slidenum">
              <a:rPr lang="ro-RO"/>
              <a:pPr>
                <a:defRPr/>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C6EEC0-A829-48C6-98F5-0BFF2BCE8504}"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99091CC4-8637-4AC2-8A50-C58285BDD7CB}" type="slidenum">
              <a:rPr lang="ro-RO"/>
              <a:pPr>
                <a:defRPr/>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437D75-385E-4C9D-B059-2977966E03CE}" type="datetimeFigureOut">
              <a:rPr lang="ro-RO"/>
              <a:pPr>
                <a:defRPr/>
              </a:pPr>
              <a:t>21.08.2018</a:t>
            </a:fld>
            <a:endParaRPr lang="ro-RO"/>
          </a:p>
        </p:txBody>
      </p:sp>
      <p:sp>
        <p:nvSpPr>
          <p:cNvPr id="5" name="Footer Placeholder 4"/>
          <p:cNvSpPr>
            <a:spLocks noGrp="1"/>
          </p:cNvSpPr>
          <p:nvPr>
            <p:ph type="ftr" sz="quarter" idx="11"/>
          </p:nvPr>
        </p:nvSpPr>
        <p:spPr/>
        <p:txBody>
          <a:bodyPr/>
          <a:lstStyle>
            <a:lvl1pPr>
              <a:defRPr/>
            </a:lvl1pPr>
          </a:lstStyle>
          <a:p>
            <a:pPr>
              <a:defRPr/>
            </a:pPr>
            <a:endParaRPr lang="ro-RO"/>
          </a:p>
        </p:txBody>
      </p:sp>
      <p:sp>
        <p:nvSpPr>
          <p:cNvPr id="6" name="Slide Number Placeholder 5"/>
          <p:cNvSpPr>
            <a:spLocks noGrp="1"/>
          </p:cNvSpPr>
          <p:nvPr>
            <p:ph type="sldNum" sz="quarter" idx="12"/>
          </p:nvPr>
        </p:nvSpPr>
        <p:spPr/>
        <p:txBody>
          <a:bodyPr/>
          <a:lstStyle>
            <a:lvl1pPr>
              <a:defRPr/>
            </a:lvl1pPr>
          </a:lstStyle>
          <a:p>
            <a:pPr>
              <a:defRPr/>
            </a:pPr>
            <a:fld id="{9A80EB61-C1F8-4316-8961-F7FC9578EFF1}" type="slidenum">
              <a:rPr lang="ro-RO"/>
              <a:pPr>
                <a:defRPr/>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8357AFC-0EA4-4890-A8A2-2DB5ECBC4F79}" type="datetimeFigureOut">
              <a:rPr lang="ro-RO"/>
              <a:pPr>
                <a:defRPr/>
              </a:pPr>
              <a:t>21.08.2018</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71FA9062-5C63-4D4C-AB76-854A79FEDE95}" type="slidenum">
              <a:rPr lang="ro-RO"/>
              <a:pPr>
                <a:defRPr/>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3D5F626-A10F-44CA-88DD-C0B613E19F42}" type="datetimeFigureOut">
              <a:rPr lang="ro-RO"/>
              <a:pPr>
                <a:defRPr/>
              </a:pPr>
              <a:t>21.08.2018</a:t>
            </a:fld>
            <a:endParaRPr lang="ro-RO"/>
          </a:p>
        </p:txBody>
      </p:sp>
      <p:sp>
        <p:nvSpPr>
          <p:cNvPr id="8" name="Footer Placeholder 4"/>
          <p:cNvSpPr>
            <a:spLocks noGrp="1"/>
          </p:cNvSpPr>
          <p:nvPr>
            <p:ph type="ftr" sz="quarter" idx="11"/>
          </p:nvPr>
        </p:nvSpPr>
        <p:spPr/>
        <p:txBody>
          <a:bodyPr/>
          <a:lstStyle>
            <a:lvl1pPr>
              <a:defRPr/>
            </a:lvl1pPr>
          </a:lstStyle>
          <a:p>
            <a:pPr>
              <a:defRPr/>
            </a:pPr>
            <a:endParaRPr lang="ro-RO"/>
          </a:p>
        </p:txBody>
      </p:sp>
      <p:sp>
        <p:nvSpPr>
          <p:cNvPr id="9" name="Slide Number Placeholder 5"/>
          <p:cNvSpPr>
            <a:spLocks noGrp="1"/>
          </p:cNvSpPr>
          <p:nvPr>
            <p:ph type="sldNum" sz="quarter" idx="12"/>
          </p:nvPr>
        </p:nvSpPr>
        <p:spPr/>
        <p:txBody>
          <a:bodyPr/>
          <a:lstStyle>
            <a:lvl1pPr>
              <a:defRPr/>
            </a:lvl1pPr>
          </a:lstStyle>
          <a:p>
            <a:pPr>
              <a:defRPr/>
            </a:pPr>
            <a:fld id="{6D15542C-3C5D-40A1-8F9E-22E57DCFCBC9}" type="slidenum">
              <a:rPr lang="ro-RO"/>
              <a:pPr>
                <a:defRPr/>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2AE122E-35A3-4061-A5A8-0A937156FEC4}" type="datetimeFigureOut">
              <a:rPr lang="ro-RO"/>
              <a:pPr>
                <a:defRPr/>
              </a:pPr>
              <a:t>21.08.2018</a:t>
            </a:fld>
            <a:endParaRPr lang="ro-RO"/>
          </a:p>
        </p:txBody>
      </p:sp>
      <p:sp>
        <p:nvSpPr>
          <p:cNvPr id="4" name="Footer Placeholder 4"/>
          <p:cNvSpPr>
            <a:spLocks noGrp="1"/>
          </p:cNvSpPr>
          <p:nvPr>
            <p:ph type="ftr" sz="quarter" idx="11"/>
          </p:nvPr>
        </p:nvSpPr>
        <p:spPr/>
        <p:txBody>
          <a:bodyPr/>
          <a:lstStyle>
            <a:lvl1pPr>
              <a:defRPr/>
            </a:lvl1pPr>
          </a:lstStyle>
          <a:p>
            <a:pPr>
              <a:defRPr/>
            </a:pPr>
            <a:endParaRPr lang="ro-RO"/>
          </a:p>
        </p:txBody>
      </p:sp>
      <p:sp>
        <p:nvSpPr>
          <p:cNvPr id="5" name="Slide Number Placeholder 5"/>
          <p:cNvSpPr>
            <a:spLocks noGrp="1"/>
          </p:cNvSpPr>
          <p:nvPr>
            <p:ph type="sldNum" sz="quarter" idx="12"/>
          </p:nvPr>
        </p:nvSpPr>
        <p:spPr/>
        <p:txBody>
          <a:bodyPr/>
          <a:lstStyle>
            <a:lvl1pPr>
              <a:defRPr/>
            </a:lvl1pPr>
          </a:lstStyle>
          <a:p>
            <a:pPr>
              <a:defRPr/>
            </a:pPr>
            <a:fld id="{2DD05382-0E82-4B46-B181-04BDE5FC6534}" type="slidenum">
              <a:rPr lang="ro-RO"/>
              <a:pPr>
                <a:defRPr/>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6DF2DA-112F-4EFD-B0B6-A8A0C09CF778}" type="datetimeFigureOut">
              <a:rPr lang="ro-RO"/>
              <a:pPr>
                <a:defRPr/>
              </a:pPr>
              <a:t>21.08.2018</a:t>
            </a:fld>
            <a:endParaRPr lang="ro-RO"/>
          </a:p>
        </p:txBody>
      </p:sp>
      <p:sp>
        <p:nvSpPr>
          <p:cNvPr id="3" name="Footer Placeholder 4"/>
          <p:cNvSpPr>
            <a:spLocks noGrp="1"/>
          </p:cNvSpPr>
          <p:nvPr>
            <p:ph type="ftr" sz="quarter" idx="11"/>
          </p:nvPr>
        </p:nvSpPr>
        <p:spPr/>
        <p:txBody>
          <a:bodyPr/>
          <a:lstStyle>
            <a:lvl1pPr>
              <a:defRPr/>
            </a:lvl1pPr>
          </a:lstStyle>
          <a:p>
            <a:pPr>
              <a:defRPr/>
            </a:pPr>
            <a:endParaRPr lang="ro-RO"/>
          </a:p>
        </p:txBody>
      </p:sp>
      <p:sp>
        <p:nvSpPr>
          <p:cNvPr id="4" name="Slide Number Placeholder 5"/>
          <p:cNvSpPr>
            <a:spLocks noGrp="1"/>
          </p:cNvSpPr>
          <p:nvPr>
            <p:ph type="sldNum" sz="quarter" idx="12"/>
          </p:nvPr>
        </p:nvSpPr>
        <p:spPr/>
        <p:txBody>
          <a:bodyPr/>
          <a:lstStyle>
            <a:lvl1pPr>
              <a:defRPr/>
            </a:lvl1pPr>
          </a:lstStyle>
          <a:p>
            <a:pPr>
              <a:defRPr/>
            </a:pPr>
            <a:fld id="{0EB88A8E-FC2E-4B9C-BEAA-EE955A356743}" type="slidenum">
              <a:rPr lang="ro-RO"/>
              <a:pPr>
                <a:defRPr/>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0F7BCD3-91AD-4C64-927F-59FCD99139BD}" type="datetimeFigureOut">
              <a:rPr lang="ro-RO"/>
              <a:pPr>
                <a:defRPr/>
              </a:pPr>
              <a:t>21.08.2018</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57B1CBB3-F3DD-4F1E-80FE-9ECA87BD3724}" type="slidenum">
              <a:rPr lang="ro-RO"/>
              <a:pPr>
                <a:defRPr/>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767C54-876F-408D-82B4-07D345963BA6}" type="datetimeFigureOut">
              <a:rPr lang="ro-RO"/>
              <a:pPr>
                <a:defRPr/>
              </a:pPr>
              <a:t>21.08.2018</a:t>
            </a:fld>
            <a:endParaRPr lang="ro-RO"/>
          </a:p>
        </p:txBody>
      </p:sp>
      <p:sp>
        <p:nvSpPr>
          <p:cNvPr id="6" name="Footer Placeholder 4"/>
          <p:cNvSpPr>
            <a:spLocks noGrp="1"/>
          </p:cNvSpPr>
          <p:nvPr>
            <p:ph type="ftr" sz="quarter" idx="11"/>
          </p:nvPr>
        </p:nvSpPr>
        <p:spPr/>
        <p:txBody>
          <a:bodyPr/>
          <a:lstStyle>
            <a:lvl1pPr>
              <a:defRPr/>
            </a:lvl1pPr>
          </a:lstStyle>
          <a:p>
            <a:pPr>
              <a:defRPr/>
            </a:pPr>
            <a:endParaRPr lang="ro-RO"/>
          </a:p>
        </p:txBody>
      </p:sp>
      <p:sp>
        <p:nvSpPr>
          <p:cNvPr id="7" name="Slide Number Placeholder 5"/>
          <p:cNvSpPr>
            <a:spLocks noGrp="1"/>
          </p:cNvSpPr>
          <p:nvPr>
            <p:ph type="sldNum" sz="quarter" idx="12"/>
          </p:nvPr>
        </p:nvSpPr>
        <p:spPr/>
        <p:txBody>
          <a:bodyPr/>
          <a:lstStyle>
            <a:lvl1pPr>
              <a:defRPr/>
            </a:lvl1pPr>
          </a:lstStyle>
          <a:p>
            <a:pPr>
              <a:defRPr/>
            </a:pPr>
            <a:fld id="{09BD4825-1AF8-4B13-B44A-26BADE837880}" type="slidenum">
              <a:rPr lang="ro-RO"/>
              <a:pPr>
                <a:defRPr/>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469768CC-87CB-47C5-BD0F-1D44DECC7D9B}" type="datetimeFigureOut">
              <a:rPr lang="ro-RO"/>
              <a:pPr>
                <a:defRPr/>
              </a:pPr>
              <a:t>21.08.2018</a:t>
            </a:fld>
            <a:endParaRPr lang="ro-RO"/>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ro-RO"/>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cs typeface="+mn-cs"/>
              </a:defRPr>
            </a:lvl1pPr>
          </a:lstStyle>
          <a:p>
            <a:pPr>
              <a:defRPr/>
            </a:pPr>
            <a:fld id="{1803C88B-2566-4CCD-BB39-BCC284F7C898}" type="slidenum">
              <a:rPr lang="ro-RO"/>
              <a:pPr>
                <a:defRPr/>
              </a:pPr>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193" y="3383330"/>
            <a:ext cx="9810750" cy="1160463"/>
          </a:xfrm>
        </p:spPr>
        <p:txBody>
          <a:bodyPr rtlCol="0">
            <a:normAutofit/>
          </a:bodyPr>
          <a:lstStyle/>
          <a:p>
            <a:pPr algn="ctr" fontAlgn="auto">
              <a:spcAft>
                <a:spcPts val="0"/>
              </a:spcAft>
              <a:buFont typeface="Wingdings 3" pitchFamily="18" charset="2"/>
              <a:buNone/>
              <a:defRPr/>
            </a:pPr>
            <a:r>
              <a:rPr lang="en-US" sz="3200" b="1" dirty="0">
                <a:latin typeface="Georgia" panose="02040502050405020303" pitchFamily="18" charset="0"/>
              </a:rPr>
              <a:t>LEARNING TO LEAN THROUGH </a:t>
            </a:r>
            <a:r>
              <a:rPr lang="en-US" sz="3200" b="1">
                <a:latin typeface="Georgia" panose="02040502050405020303" pitchFamily="18" charset="0"/>
              </a:rPr>
              <a:t>MUSIC 3</a:t>
            </a:r>
            <a:endParaRPr lang="ro-RO" sz="3200" b="1" dirty="0">
              <a:latin typeface="Georgia" panose="02040502050405020303" pitchFamily="18" charset="0"/>
            </a:endParaRPr>
          </a:p>
        </p:txBody>
      </p:sp>
      <p:sp>
        <p:nvSpPr>
          <p:cNvPr id="18434" name="Title 1"/>
          <p:cNvSpPr txBox="1"/>
          <p:nvPr/>
        </p:nvSpPr>
        <p:spPr bwMode="auto">
          <a:xfrm>
            <a:off x="839788" y="1986332"/>
            <a:ext cx="9144000" cy="1128712"/>
          </a:xfrm>
          <a:prstGeom prst="rect">
            <a:avLst/>
          </a:prstGeom>
          <a:noFill/>
          <a:ln w="9525">
            <a:noFill/>
            <a:miter lim="800000"/>
          </a:ln>
        </p:spPr>
        <p:txBody>
          <a:bodyPr anchor="b"/>
          <a:lstStyle/>
          <a:p>
            <a:pPr algn="ctr">
              <a:lnSpc>
                <a:spcPct val="90000"/>
              </a:lnSpc>
            </a:pPr>
            <a:r>
              <a:rPr lang="en-US" sz="4800" dirty="0">
                <a:latin typeface="Georgia" panose="02040502050405020303" pitchFamily="18" charset="0"/>
              </a:rPr>
              <a:t>Music is… Life Long Learning</a:t>
            </a:r>
            <a:endParaRPr lang="ro-RO" sz="4800" dirty="0">
              <a:latin typeface="Georgia" panose="02040502050405020303" pitchFamily="18" charset="0"/>
            </a:endParaRPr>
          </a:p>
        </p:txBody>
      </p:sp>
      <p:sp>
        <p:nvSpPr>
          <p:cNvPr id="18435" name="Title 1"/>
          <p:cNvSpPr txBox="1"/>
          <p:nvPr/>
        </p:nvSpPr>
        <p:spPr bwMode="auto">
          <a:xfrm>
            <a:off x="465445" y="4946911"/>
            <a:ext cx="9144000" cy="749300"/>
          </a:xfrm>
          <a:prstGeom prst="rect">
            <a:avLst/>
          </a:prstGeom>
          <a:noFill/>
          <a:ln w="9525">
            <a:noFill/>
            <a:miter lim="800000"/>
          </a:ln>
        </p:spPr>
        <p:txBody>
          <a:bodyPr anchor="b"/>
          <a:lstStyle/>
          <a:p>
            <a:pPr algn="ctr">
              <a:lnSpc>
                <a:spcPct val="90000"/>
              </a:lnSpc>
            </a:pPr>
            <a:r>
              <a:rPr lang="en-US" sz="3200" b="1" dirty="0" err="1">
                <a:latin typeface="Georgia" panose="02040502050405020303" pitchFamily="18" charset="0"/>
              </a:rPr>
              <a:t>Liceul</a:t>
            </a:r>
            <a:r>
              <a:rPr lang="en-US" sz="3200" b="1" dirty="0">
                <a:latin typeface="Georgia" panose="02040502050405020303" pitchFamily="18" charset="0"/>
              </a:rPr>
              <a:t> de Arte “Regina Maria” Alba Iulia</a:t>
            </a:r>
          </a:p>
          <a:p>
            <a:pPr algn="ctr">
              <a:lnSpc>
                <a:spcPct val="90000"/>
              </a:lnSpc>
            </a:pPr>
            <a:r>
              <a:rPr lang="en-US" sz="3200" b="1" dirty="0">
                <a:latin typeface="Georgia" panose="02040502050405020303" pitchFamily="18" charset="0"/>
              </a:rPr>
              <a:t>ITALY –  28</a:t>
            </a:r>
            <a:r>
              <a:rPr lang="en-US" sz="3200" b="1" baseline="30000" dirty="0">
                <a:latin typeface="Georgia" panose="02040502050405020303" pitchFamily="18" charset="0"/>
              </a:rPr>
              <a:t>th</a:t>
            </a:r>
            <a:r>
              <a:rPr lang="en-US" sz="3200" b="1" dirty="0">
                <a:latin typeface="Georgia" panose="02040502050405020303" pitchFamily="18" charset="0"/>
              </a:rPr>
              <a:t> MAY - 1</a:t>
            </a:r>
            <a:r>
              <a:rPr lang="en-US" sz="3200" b="1" baseline="30000" dirty="0">
                <a:latin typeface="Georgia" panose="02040502050405020303" pitchFamily="18" charset="0"/>
              </a:rPr>
              <a:t>st</a:t>
            </a:r>
            <a:r>
              <a:rPr lang="en-US" sz="3200" b="1" dirty="0">
                <a:latin typeface="Georgia" panose="02040502050405020303" pitchFamily="18" charset="0"/>
              </a:rPr>
              <a:t> JUNE, 2018</a:t>
            </a:r>
            <a:endParaRPr lang="ro-RO" sz="3200" b="1" dirty="0">
              <a:latin typeface="Georgia" panose="02040502050405020303" pitchFamily="18" charset="0"/>
            </a:endParaRPr>
          </a:p>
        </p:txBody>
      </p:sp>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dirty="0">
                <a:ea typeface="Calibri" panose="020F0502020204030204" pitchFamily="34" charset="0"/>
                <a:cs typeface="Times New Roman" panose="02020603050405020304" pitchFamily="18" charset="0"/>
              </a:rPr>
              <a:t>                 </a:t>
            </a:r>
            <a:endParaRPr lang="ro-RO" dirty="0">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0030" y="2387401"/>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5584874" y="3278524"/>
            <a:ext cx="4399162" cy="2751522"/>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“Balloons in a line” – students are divided into 2 teams. They have to move from A to B (marked by the teacher) holding the balloons with their bodies (use of hands is forbidden) while music is played in the background.</a:t>
            </a:r>
          </a:p>
        </p:txBody>
      </p:sp>
      <p:sp>
        <p:nvSpPr>
          <p:cNvPr id="3" name="TextBox 2">
            <a:extLst>
              <a:ext uri="{FF2B5EF4-FFF2-40B4-BE49-F238E27FC236}">
                <a16:creationId xmlns:a16="http://schemas.microsoft.com/office/drawing/2014/main" id="{1ED70C3D-28C7-49A4-B456-58359D90DDD2}"/>
              </a:ext>
            </a:extLst>
          </p:cNvPr>
          <p:cNvSpPr txBox="1"/>
          <p:nvPr/>
        </p:nvSpPr>
        <p:spPr>
          <a:xfrm>
            <a:off x="3562350" y="2527300"/>
            <a:ext cx="2006600" cy="369332"/>
          </a:xfrm>
          <a:prstGeom prst="rect">
            <a:avLst/>
          </a:prstGeom>
          <a:noFill/>
        </p:spPr>
        <p:txBody>
          <a:bodyPr wrap="square" rtlCol="0">
            <a:spAutoFit/>
          </a:bodyPr>
          <a:lstStyle/>
          <a:p>
            <a:r>
              <a:rPr lang="en-US" dirty="0"/>
              <a:t>Film: </a:t>
            </a:r>
            <a:r>
              <a:rPr lang="en-US" dirty="0" err="1"/>
              <a:t>Baloanele</a:t>
            </a:r>
            <a:endParaRPr lang="en-US" dirty="0"/>
          </a:p>
        </p:txBody>
      </p:sp>
      <p:pic>
        <p:nvPicPr>
          <p:cNvPr id="5" name="Picture 4">
            <a:extLst>
              <a:ext uri="{FF2B5EF4-FFF2-40B4-BE49-F238E27FC236}">
                <a16:creationId xmlns:a16="http://schemas.microsoft.com/office/drawing/2014/main" id="{EF9F4D3F-96D6-4E7C-A24B-A815AD0B22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8527" y="5046308"/>
            <a:ext cx="2377489" cy="1783117"/>
          </a:xfrm>
          <a:prstGeom prst="rect">
            <a:avLst/>
          </a:prstGeom>
        </p:spPr>
      </p:pic>
      <p:pic>
        <p:nvPicPr>
          <p:cNvPr id="7" name="Picture 6">
            <a:extLst>
              <a:ext uri="{FF2B5EF4-FFF2-40B4-BE49-F238E27FC236}">
                <a16:creationId xmlns:a16="http://schemas.microsoft.com/office/drawing/2014/main" id="{E22D8223-F205-4383-9DEE-AB1816CAB96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35451" y="3066931"/>
            <a:ext cx="3429000" cy="2571750"/>
          </a:xfrm>
          <a:prstGeom prst="rect">
            <a:avLst/>
          </a:prstGeom>
        </p:spPr>
      </p:pic>
    </p:spTree>
    <p:extLst>
      <p:ext uri="{BB962C8B-B14F-4D97-AF65-F5344CB8AC3E}">
        <p14:creationId xmlns:p14="http://schemas.microsoft.com/office/powerpoint/2010/main" val="73784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ACEB2C6-CFD7-4113-95DB-5D8A01DF98A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71713" y="1496262"/>
            <a:ext cx="6286000" cy="4714500"/>
          </a:xfrm>
          <a:prstGeom prst="rect">
            <a:avLst/>
          </a:prstGeom>
        </p:spPr>
      </p:pic>
      <p:sp>
        <p:nvSpPr>
          <p:cNvPr id="2" name="TextBox 1">
            <a:extLst>
              <a:ext uri="{FF2B5EF4-FFF2-40B4-BE49-F238E27FC236}">
                <a16:creationId xmlns:a16="http://schemas.microsoft.com/office/drawing/2014/main" id="{E8EE1966-2E71-40F5-9D71-6D7F0165A533}"/>
              </a:ext>
            </a:extLst>
          </p:cNvPr>
          <p:cNvSpPr txBox="1"/>
          <p:nvPr/>
        </p:nvSpPr>
        <p:spPr>
          <a:xfrm>
            <a:off x="2271713" y="6249699"/>
            <a:ext cx="6286000" cy="446276"/>
          </a:xfrm>
          <a:prstGeom prst="rect">
            <a:avLst/>
          </a:prstGeom>
          <a:noFill/>
        </p:spPr>
        <p:txBody>
          <a:bodyPr wrap="square" rtlCol="0">
            <a:spAutoFit/>
          </a:bodyPr>
          <a:lstStyle/>
          <a:p>
            <a:r>
              <a:rPr lang="en-US" sz="2300" dirty="0">
                <a:latin typeface="Times New Roman" panose="02020603050405020304" pitchFamily="18" charset="0"/>
                <a:cs typeface="Times New Roman" panose="02020603050405020304" pitchFamily="18" charset="0"/>
              </a:rPr>
              <a:t>What a balloon sees while travelling above the city</a:t>
            </a:r>
          </a:p>
        </p:txBody>
      </p:sp>
    </p:spTree>
    <p:extLst>
      <p:ext uri="{BB962C8B-B14F-4D97-AF65-F5344CB8AC3E}">
        <p14:creationId xmlns:p14="http://schemas.microsoft.com/office/powerpoint/2010/main" val="113355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47750" y="4951244"/>
            <a:ext cx="3524250" cy="631825"/>
          </a:xfrm>
        </p:spPr>
        <p:txBody>
          <a:bodyPr/>
          <a:lstStyle/>
          <a:p>
            <a:pPr algn="ctr"/>
            <a:r>
              <a:rPr lang="en-US" sz="2800" dirty="0">
                <a:latin typeface="Georgia" panose="02040502050405020303" pitchFamily="18" charset="0"/>
              </a:rPr>
              <a:t>ORGANISATION</a:t>
            </a:r>
            <a:endParaRPr lang="ro-RO" sz="2800" dirty="0">
              <a:latin typeface="Georgia" panose="02040502050405020303" pitchFamily="18" charset="0"/>
            </a:endParaRPr>
          </a:p>
        </p:txBody>
      </p:sp>
      <p:sp>
        <p:nvSpPr>
          <p:cNvPr id="23554" name="Content Placeholder 2"/>
          <p:cNvSpPr>
            <a:spLocks noGrp="1"/>
          </p:cNvSpPr>
          <p:nvPr>
            <p:ph idx="1"/>
          </p:nvPr>
        </p:nvSpPr>
        <p:spPr>
          <a:xfrm>
            <a:off x="1305374" y="5539175"/>
            <a:ext cx="2754039" cy="1001325"/>
          </a:xfrm>
        </p:spPr>
        <p:txBody>
          <a:bodyPr/>
          <a:lstStyle/>
          <a:p>
            <a:pPr algn="ctr"/>
            <a:r>
              <a:rPr lang="en-US" sz="2400" dirty="0">
                <a:latin typeface="Georgia" panose="02040502050405020303" pitchFamily="18" charset="0"/>
              </a:rPr>
              <a:t>Pair work</a:t>
            </a:r>
          </a:p>
          <a:p>
            <a:pPr algn="ctr"/>
            <a:r>
              <a:rPr lang="en-US" sz="2400" dirty="0">
                <a:latin typeface="Georgia" panose="02040502050405020303" pitchFamily="18" charset="0"/>
              </a:rPr>
              <a:t>Teamwork</a:t>
            </a:r>
          </a:p>
          <a:p>
            <a:pPr algn="ctr">
              <a:buNone/>
            </a:pPr>
            <a:endParaRPr lang="en-US" sz="2400" dirty="0">
              <a:latin typeface="Georgia" panose="02040502050405020303" pitchFamily="18" charset="0"/>
            </a:endParaRPr>
          </a:p>
        </p:txBody>
      </p:sp>
      <p:sp>
        <p:nvSpPr>
          <p:cNvPr id="4" name="Title 1"/>
          <p:cNvSpPr txBox="1"/>
          <p:nvPr/>
        </p:nvSpPr>
        <p:spPr>
          <a:xfrm>
            <a:off x="4856230" y="1725882"/>
            <a:ext cx="3524250" cy="7112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o-RO" sz="3200" dirty="0">
                <a:solidFill>
                  <a:schemeClr val="accent2">
                    <a:lumMod val="60000"/>
                    <a:lumOff val="40000"/>
                  </a:schemeClr>
                </a:solidFill>
                <a:latin typeface="Georgia" panose="02040502050405020303" pitchFamily="18" charset="0"/>
              </a:rPr>
              <a:t>RESOURCES</a:t>
            </a:r>
            <a:endParaRPr lang="ro-RO" sz="3200" dirty="0">
              <a:solidFill>
                <a:schemeClr val="accent2">
                  <a:lumMod val="75000"/>
                </a:schemeClr>
              </a:solidFill>
              <a:latin typeface="Georgia" panose="02040502050405020303" pitchFamily="18" charset="0"/>
            </a:endParaRPr>
          </a:p>
        </p:txBody>
      </p:sp>
      <p:sp>
        <p:nvSpPr>
          <p:cNvPr id="23556" name="Content Placeholder 2"/>
          <p:cNvSpPr txBox="1"/>
          <p:nvPr/>
        </p:nvSpPr>
        <p:spPr bwMode="auto">
          <a:xfrm>
            <a:off x="4486964" y="2343150"/>
            <a:ext cx="4756578" cy="3689350"/>
          </a:xfrm>
          <a:prstGeom prst="rect">
            <a:avLst/>
          </a:prstGeom>
          <a:noFill/>
          <a:ln w="9525">
            <a:noFill/>
            <a:miter lim="800000"/>
          </a:ln>
        </p:spPr>
        <p:txBody>
          <a:bodyPr/>
          <a:lstStyle/>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Rhythms created by students so that they are able to mode at the same pace</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Laptop. loudspeakers</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Musical pieces with various rhythms</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Selection of movements </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Aerobic ball, sport mattress, balloons</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Articles on the dynamics of movements and influence of music on carrying out different exercises</a:t>
            </a:r>
          </a:p>
          <a:p>
            <a:pPr marL="228600" indent="-228600">
              <a:lnSpc>
                <a:spcPct val="90000"/>
              </a:lnSpc>
              <a:spcBef>
                <a:spcPts val="1000"/>
              </a:spcBef>
              <a:buFont typeface="Wingdings" panose="05000000000000000000" pitchFamily="2" charset="2"/>
              <a:buChar char="Ø"/>
            </a:pPr>
            <a:endParaRPr lang="en-US" sz="22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en-US" sz="22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ro-RO" sz="2200" dirty="0">
              <a:latin typeface="Georgia" panose="02040502050405020303" pitchFamily="18" charset="0"/>
            </a:endParaRPr>
          </a:p>
        </p:txBody>
      </p:sp>
      <p:pic>
        <p:nvPicPr>
          <p:cNvPr id="2355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355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3559"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3" name="Picture 2">
            <a:extLst>
              <a:ext uri="{FF2B5EF4-FFF2-40B4-BE49-F238E27FC236}">
                <a16:creationId xmlns:a16="http://schemas.microsoft.com/office/drawing/2014/main" id="{98693E5B-2D92-42B5-8DA1-0284E3F885D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784302" y="1883668"/>
            <a:ext cx="2189285" cy="291904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0" y="1876051"/>
            <a:ext cx="7542506" cy="750570"/>
          </a:xfrm>
        </p:spPr>
        <p:txBody>
          <a:bodyPr rtlCol="0">
            <a:normAutofit/>
          </a:bodyPr>
          <a:lstStyle/>
          <a:p>
            <a:pPr algn="ctr" fontAlgn="auto">
              <a:spcAft>
                <a:spcPts val="0"/>
              </a:spcAft>
              <a:defRPr/>
            </a:pPr>
            <a:r>
              <a:rPr lang="en-US" sz="3300" dirty="0">
                <a:latin typeface="Georgia" panose="02040502050405020303" pitchFamily="18" charset="0"/>
                <a:cs typeface="Times New Roman" panose="02020603050405020304" pitchFamily="18" charset="0"/>
              </a:rPr>
              <a:t>EVALUATION of competences</a:t>
            </a:r>
            <a:endParaRPr lang="ro-RO" sz="3300" dirty="0">
              <a:latin typeface="Georgia" panose="02040502050405020303" pitchFamily="18" charset="0"/>
              <a:cs typeface="Times New Roman" panose="02020603050405020304" pitchFamily="18" charset="0"/>
            </a:endParaRPr>
          </a:p>
        </p:txBody>
      </p:sp>
      <p:sp>
        <p:nvSpPr>
          <p:cNvPr id="25602" name="Content Placeholder 2"/>
          <p:cNvSpPr>
            <a:spLocks noGrp="1"/>
          </p:cNvSpPr>
          <p:nvPr>
            <p:ph sz="half" idx="1"/>
          </p:nvPr>
        </p:nvSpPr>
        <p:spPr>
          <a:xfrm>
            <a:off x="1792561" y="2641861"/>
            <a:ext cx="7542507" cy="3342681"/>
          </a:xfrm>
        </p:spPr>
        <p:txBody>
          <a:bodyPr/>
          <a:lstStyle/>
          <a:p>
            <a:r>
              <a:rPr lang="en-US" sz="2300" dirty="0">
                <a:latin typeface="Times New Roman" pitchFamily="18" charset="0"/>
                <a:cs typeface="Times New Roman" pitchFamily="18" charset="0"/>
              </a:rPr>
              <a:t>Coordination of body movement with (musical) rhythms</a:t>
            </a:r>
          </a:p>
          <a:p>
            <a:r>
              <a:rPr lang="en-US" sz="2300" dirty="0">
                <a:latin typeface="Times New Roman" pitchFamily="18" charset="0"/>
                <a:cs typeface="Times New Roman" pitchFamily="18" charset="0"/>
              </a:rPr>
              <a:t>Performance of movements according to the musical rhythms</a:t>
            </a:r>
          </a:p>
          <a:p>
            <a:r>
              <a:rPr lang="en-US" sz="2300" dirty="0">
                <a:latin typeface="Times New Roman" pitchFamily="18" charset="0"/>
                <a:cs typeface="Times New Roman" pitchFamily="18" charset="0"/>
              </a:rPr>
              <a:t>Respecting the rules of the games</a:t>
            </a:r>
          </a:p>
          <a:p>
            <a:r>
              <a:rPr lang="en-US" sz="2300" dirty="0">
                <a:latin typeface="Times New Roman" pitchFamily="18" charset="0"/>
                <a:cs typeface="Times New Roman" pitchFamily="18" charset="0"/>
              </a:rPr>
              <a:t>The degree of achievement of the goals set for each game</a:t>
            </a:r>
          </a:p>
          <a:p>
            <a:r>
              <a:rPr lang="en-US" sz="2300" dirty="0">
                <a:latin typeface="Times New Roman" pitchFamily="18" charset="0"/>
                <a:cs typeface="Times New Roman" pitchFamily="18" charset="0"/>
              </a:rPr>
              <a:t>Coordination of team members in order to achieve their goal</a:t>
            </a:r>
          </a:p>
          <a:p>
            <a:r>
              <a:rPr lang="en-US" sz="2300" dirty="0">
                <a:latin typeface="Times New Roman" pitchFamily="18" charset="0"/>
                <a:cs typeface="Times New Roman" pitchFamily="18" charset="0"/>
              </a:rPr>
              <a:t>Degree of involvement in competitive activities</a:t>
            </a:r>
          </a:p>
          <a:p>
            <a:endParaRPr lang="en-US" sz="2300" dirty="0">
              <a:latin typeface="Times New Roman" pitchFamily="18" charset="0"/>
              <a:cs typeface="Times New Roman" pitchFamily="18" charset="0"/>
            </a:endParaRPr>
          </a:p>
          <a:p>
            <a:endParaRPr lang="en-US" sz="2300" dirty="0">
              <a:latin typeface="Times New Roman" pitchFamily="18" charset="0"/>
              <a:cs typeface="Times New Roman" pitchFamily="18" charset="0"/>
            </a:endParaRPr>
          </a:p>
        </p:txBody>
      </p:sp>
      <p:pic>
        <p:nvPicPr>
          <p:cNvPr id="2560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560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5605"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082" y="1993923"/>
            <a:ext cx="9138361" cy="564042"/>
          </a:xfrm>
        </p:spPr>
        <p:txBody>
          <a:bodyPr rtlCol="0">
            <a:noAutofit/>
          </a:bodyPr>
          <a:lstStyle/>
          <a:p>
            <a:pPr algn="ctr" fontAlgn="auto">
              <a:spcAft>
                <a:spcPts val="0"/>
              </a:spcAft>
              <a:defRPr/>
            </a:pPr>
            <a:r>
              <a:rPr lang="en-US" sz="2800" b="1" dirty="0">
                <a:latin typeface="Georgia" panose="02040502050405020303" pitchFamily="18" charset="0"/>
              </a:rPr>
              <a:t>SECONDARY – 8</a:t>
            </a:r>
            <a:r>
              <a:rPr lang="en-US" sz="2800" b="1" baseline="30000" dirty="0">
                <a:latin typeface="Georgia" panose="02040502050405020303" pitchFamily="18" charset="0"/>
              </a:rPr>
              <a:t>th</a:t>
            </a:r>
            <a:r>
              <a:rPr lang="en-US" sz="2800" b="1" dirty="0">
                <a:latin typeface="Georgia" panose="02040502050405020303" pitchFamily="18" charset="0"/>
              </a:rPr>
              <a:t> grade (activity), </a:t>
            </a:r>
            <a:br>
              <a:rPr lang="en-US" sz="2800" b="1" dirty="0">
                <a:latin typeface="Georgia" panose="02040502050405020303" pitchFamily="18" charset="0"/>
              </a:rPr>
            </a:br>
            <a:r>
              <a:rPr lang="en-US" sz="2800" b="1" dirty="0">
                <a:latin typeface="Georgia" panose="02040502050405020303" pitchFamily="18" charset="0"/>
              </a:rPr>
              <a:t>10</a:t>
            </a:r>
            <a:r>
              <a:rPr lang="en-US" sz="2800" b="1" baseline="30000" dirty="0">
                <a:latin typeface="Georgia" panose="02040502050405020303" pitchFamily="18" charset="0"/>
              </a:rPr>
              <a:t>th</a:t>
            </a:r>
            <a:r>
              <a:rPr lang="en-US" sz="2800" b="1" dirty="0">
                <a:latin typeface="Georgia" panose="02040502050405020303" pitchFamily="18" charset="0"/>
              </a:rPr>
              <a:t> grade (drawings)</a:t>
            </a:r>
            <a:endParaRPr lang="ro-RO" sz="2800" b="1" dirty="0">
              <a:latin typeface="Georgia" panose="02040502050405020303" pitchFamily="18" charset="0"/>
            </a:endParaRPr>
          </a:p>
        </p:txBody>
      </p:sp>
      <p:sp>
        <p:nvSpPr>
          <p:cNvPr id="3" name="Content Placeholder 2"/>
          <p:cNvSpPr>
            <a:spLocks noGrp="1"/>
          </p:cNvSpPr>
          <p:nvPr>
            <p:ph idx="1"/>
          </p:nvPr>
        </p:nvSpPr>
        <p:spPr>
          <a:xfrm>
            <a:off x="980830" y="3763436"/>
            <a:ext cx="8128331" cy="2777064"/>
          </a:xfrm>
        </p:spPr>
        <p:txBody>
          <a:bodyPr rtlCol="0">
            <a:noAutofit/>
          </a:bodyPr>
          <a:lstStyle/>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PERIOD: April - May 2018</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Number of students: 30</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SUBJECT: With Shakespeare through life</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ACTIVITIES: interpreting various Shakespearian quotations through visual arts in musical settings, gaining life experience from Shakespearean texts through musical performance</a:t>
            </a:r>
          </a:p>
          <a:p>
            <a:pPr marL="0" indent="0" fontAlgn="auto">
              <a:lnSpc>
                <a:spcPct val="110000"/>
              </a:lnSpc>
              <a:spcAft>
                <a:spcPts val="0"/>
              </a:spcAft>
              <a:buFont typeface="Wingdings 3" pitchFamily="18" charset="2"/>
              <a:buNone/>
              <a:defRPr/>
            </a:pPr>
            <a:endParaRPr lang="ro-RO" sz="2200" dirty="0">
              <a:solidFill>
                <a:schemeClr val="tx1">
                  <a:lumMod val="75000"/>
                  <a:lumOff val="25000"/>
                </a:schemeClr>
              </a:solidFill>
              <a:latin typeface="Georgia" panose="02040502050405020303" pitchFamily="18" charset="0"/>
            </a:endParaRPr>
          </a:p>
        </p:txBody>
      </p:sp>
      <p:sp>
        <p:nvSpPr>
          <p:cNvPr id="19459" name="Title 1"/>
          <p:cNvSpPr txBox="1"/>
          <p:nvPr/>
        </p:nvSpPr>
        <p:spPr bwMode="auto">
          <a:xfrm>
            <a:off x="980830" y="3094563"/>
            <a:ext cx="8299647" cy="814387"/>
          </a:xfrm>
          <a:prstGeom prst="rect">
            <a:avLst/>
          </a:prstGeom>
          <a:noFill/>
          <a:ln w="9525">
            <a:noFill/>
            <a:miter lim="800000"/>
          </a:ln>
        </p:spPr>
        <p:txBody>
          <a:bodyPr anchor="ctr"/>
          <a:lstStyle/>
          <a:p>
            <a:pPr algn="ctr">
              <a:lnSpc>
                <a:spcPct val="90000"/>
              </a:lnSpc>
            </a:pPr>
            <a:r>
              <a:rPr lang="en-US" sz="3200" dirty="0">
                <a:latin typeface="Georgia" panose="02040502050405020303" pitchFamily="18" charset="0"/>
              </a:rPr>
              <a:t>Shakespeare Revisited</a:t>
            </a:r>
            <a:endParaRPr lang="ro-RO" sz="3200" dirty="0">
              <a:latin typeface="Georgia" panose="02040502050405020303" pitchFamily="18" charset="0"/>
            </a:endParaRPr>
          </a:p>
        </p:txBody>
      </p:sp>
      <p:pic>
        <p:nvPicPr>
          <p:cNvPr id="1946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946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9462"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194656" y="2379240"/>
            <a:ext cx="3768014" cy="714703"/>
          </a:xfrm>
        </p:spPr>
        <p:txBody>
          <a:bodyPr/>
          <a:lstStyle/>
          <a:p>
            <a:pPr algn="ctr"/>
            <a:r>
              <a:rPr lang="en-US" dirty="0">
                <a:latin typeface="Times New Roman" pitchFamily="18" charset="0"/>
                <a:cs typeface="Times New Roman" pitchFamily="18" charset="0"/>
              </a:rPr>
              <a:t>COMPETENCES</a:t>
            </a:r>
            <a:endParaRPr lang="ro-RO" dirty="0">
              <a:latin typeface="Times New Roman" pitchFamily="18" charset="0"/>
              <a:cs typeface="Times New Roman" pitchFamily="18" charset="0"/>
            </a:endParaRPr>
          </a:p>
        </p:txBody>
      </p:sp>
      <p:sp>
        <p:nvSpPr>
          <p:cNvPr id="3" name="Substituent conținut 2"/>
          <p:cNvSpPr>
            <a:spLocks noGrp="1"/>
          </p:cNvSpPr>
          <p:nvPr>
            <p:ph idx="1"/>
          </p:nvPr>
        </p:nvSpPr>
        <p:spPr>
          <a:xfrm>
            <a:off x="4450372" y="3093943"/>
            <a:ext cx="5861245" cy="2399427"/>
          </a:xfrm>
        </p:spPr>
        <p:txBody>
          <a:bodyPr/>
          <a:lstStyle/>
          <a:p>
            <a:r>
              <a:rPr lang="en-US" sz="2400" dirty="0">
                <a:latin typeface="Times New Roman" pitchFamily="18" charset="0"/>
                <a:cs typeface="Times New Roman" pitchFamily="18" charset="0"/>
              </a:rPr>
              <a:t>Development of critical thinking skills in relation to Shakespearean plays and sonnets through music and visual arts</a:t>
            </a:r>
          </a:p>
          <a:p>
            <a:r>
              <a:rPr lang="en-US" sz="2400" dirty="0">
                <a:latin typeface="Times New Roman" pitchFamily="18" charset="0"/>
                <a:cs typeface="Times New Roman" pitchFamily="18" charset="0"/>
              </a:rPr>
              <a:t>Drawing parallels between Shakespearean thought and contemporary frameworks</a:t>
            </a:r>
          </a:p>
          <a:p>
            <a:endParaRPr lang="ro-RO" sz="3200" dirty="0">
              <a:latin typeface="Times New Roman" pitchFamily="18" charset="0"/>
              <a:cs typeface="Times New Roman" pitchFamily="18" charset="0"/>
            </a:endParaRPr>
          </a:p>
        </p:txBody>
      </p:sp>
      <p:pic>
        <p:nvPicPr>
          <p:cNvPr id="4" name="Picture 1" descr="Erasmus+-logo">
            <a:extLst>
              <a:ext uri="{FF2B5EF4-FFF2-40B4-BE49-F238E27FC236}">
                <a16:creationId xmlns:a16="http://schemas.microsoft.com/office/drawing/2014/main" id="{40350644-F9E0-4DB6-BD28-5B4141DD180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5" name="Picture 2" descr="logo Music is ...">
            <a:extLst>
              <a:ext uri="{FF2B5EF4-FFF2-40B4-BE49-F238E27FC236}">
                <a16:creationId xmlns:a16="http://schemas.microsoft.com/office/drawing/2014/main" id="{4FBBE4DD-E452-45BF-BDD7-9C2050AA8334}"/>
              </a:ext>
            </a:extLst>
          </p:cNvPr>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 name="Picture 3" descr="sigla_ultima Varianta">
            <a:extLst>
              <a:ext uri="{FF2B5EF4-FFF2-40B4-BE49-F238E27FC236}">
                <a16:creationId xmlns:a16="http://schemas.microsoft.com/office/drawing/2014/main" id="{C9C67A53-0CA4-4DAE-A7CC-4E935421CA80}"/>
              </a:ext>
            </a:extLst>
          </p:cNvPr>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pic>
        <p:nvPicPr>
          <p:cNvPr id="8" name="Picture 7">
            <a:extLst>
              <a:ext uri="{FF2B5EF4-FFF2-40B4-BE49-F238E27FC236}">
                <a16:creationId xmlns:a16="http://schemas.microsoft.com/office/drawing/2014/main" id="{F3FC0F8D-A73B-4C22-AF31-E89E5AAFAE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443892" y="2648941"/>
            <a:ext cx="4385906" cy="3289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1A12F2F-32C6-4653-8895-5042D9FAA6D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71713" y="1631575"/>
            <a:ext cx="6295512" cy="4176822"/>
          </a:xfrm>
          <a:prstGeom prst="rect">
            <a:avLst/>
          </a:prstGeom>
        </p:spPr>
      </p:pic>
      <p:sp>
        <p:nvSpPr>
          <p:cNvPr id="4" name="TextBox 3">
            <a:extLst>
              <a:ext uri="{FF2B5EF4-FFF2-40B4-BE49-F238E27FC236}">
                <a16:creationId xmlns:a16="http://schemas.microsoft.com/office/drawing/2014/main" id="{9A5C4A21-D08B-48AC-B09A-ECA4871AF23D}"/>
              </a:ext>
            </a:extLst>
          </p:cNvPr>
          <p:cNvSpPr txBox="1"/>
          <p:nvPr/>
        </p:nvSpPr>
        <p:spPr>
          <a:xfrm>
            <a:off x="1249888" y="5876486"/>
            <a:ext cx="8339162" cy="800219"/>
          </a:xfrm>
          <a:prstGeom prst="rect">
            <a:avLst/>
          </a:prstGeom>
          <a:noFill/>
        </p:spPr>
        <p:txBody>
          <a:bodyPr wrap="square" rtlCol="0">
            <a:spAutoFit/>
          </a:bodyPr>
          <a:lstStyle/>
          <a:p>
            <a:pPr algn="ctr"/>
            <a:r>
              <a:rPr lang="en-US" sz="2300" dirty="0">
                <a:latin typeface="Times New Roman" panose="02020603050405020304" pitchFamily="18" charset="0"/>
                <a:cs typeface="Times New Roman" panose="02020603050405020304" pitchFamily="18" charset="0"/>
              </a:rPr>
              <a:t>Students from 10</a:t>
            </a:r>
            <a:r>
              <a:rPr lang="en-US" sz="2300" baseline="30000" dirty="0">
                <a:latin typeface="Times New Roman" panose="02020603050405020304" pitchFamily="18" charset="0"/>
                <a:cs typeface="Times New Roman" panose="02020603050405020304" pitchFamily="18" charset="0"/>
              </a:rPr>
              <a:t>th</a:t>
            </a:r>
            <a:r>
              <a:rPr lang="en-US" sz="2300" dirty="0">
                <a:latin typeface="Times New Roman" panose="02020603050405020304" pitchFamily="18" charset="0"/>
                <a:cs typeface="Times New Roman" panose="02020603050405020304" pitchFamily="18" charset="0"/>
              </a:rPr>
              <a:t> grade created drawings with the evolution of fashion from Shakespearean times until present days</a:t>
            </a:r>
          </a:p>
        </p:txBody>
      </p:sp>
    </p:spTree>
    <p:extLst>
      <p:ext uri="{BB962C8B-B14F-4D97-AF65-F5344CB8AC3E}">
        <p14:creationId xmlns:p14="http://schemas.microsoft.com/office/powerpoint/2010/main" val="17140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7175" y="1787372"/>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3351335" y="2558302"/>
            <a:ext cx="6061994" cy="3981090"/>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Selection of thematic Shakespearean quotations to be rendered through visual arts (drawings, paintings)</a:t>
            </a:r>
          </a:p>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Setting a peaceful environment for students to create the artistic works (at the library) and providing musical background (another student playing the guitar)</a:t>
            </a:r>
          </a:p>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Combining basic rhythm with body percussion and the verses of Sonnet 94</a:t>
            </a:r>
          </a:p>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Performing a musical song for the sonnet respecting the rhythm of the words</a:t>
            </a:r>
          </a:p>
        </p:txBody>
      </p:sp>
      <p:sp>
        <p:nvSpPr>
          <p:cNvPr id="3" name="TextBox 2">
            <a:extLst>
              <a:ext uri="{FF2B5EF4-FFF2-40B4-BE49-F238E27FC236}">
                <a16:creationId xmlns:a16="http://schemas.microsoft.com/office/drawing/2014/main" id="{4C4C9411-2B26-4D47-B442-E82591F59DCF}"/>
              </a:ext>
            </a:extLst>
          </p:cNvPr>
          <p:cNvSpPr txBox="1"/>
          <p:nvPr/>
        </p:nvSpPr>
        <p:spPr>
          <a:xfrm>
            <a:off x="1345077" y="1994040"/>
            <a:ext cx="1828800" cy="369332"/>
          </a:xfrm>
          <a:prstGeom prst="rect">
            <a:avLst/>
          </a:prstGeom>
          <a:noFill/>
        </p:spPr>
        <p:txBody>
          <a:bodyPr wrap="square" rtlCol="0">
            <a:spAutoFit/>
          </a:bodyPr>
          <a:lstStyle/>
          <a:p>
            <a:r>
              <a:rPr lang="en-US" dirty="0"/>
              <a:t>Film Nico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C298436-1596-480D-9239-A5AA3713DB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1016368" y="2524323"/>
            <a:ext cx="4725988" cy="3544491"/>
          </a:xfrm>
          <a:prstGeom prst="rect">
            <a:avLst/>
          </a:prstGeom>
        </p:spPr>
      </p:pic>
      <p:pic>
        <p:nvPicPr>
          <p:cNvPr id="5" name="Picture 4">
            <a:extLst>
              <a:ext uri="{FF2B5EF4-FFF2-40B4-BE49-F238E27FC236}">
                <a16:creationId xmlns:a16="http://schemas.microsoft.com/office/drawing/2014/main" id="{901B2486-E30E-47BA-BB6A-C0D09D6F2D3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4715668" y="2524322"/>
            <a:ext cx="4725989" cy="3544492"/>
          </a:xfrm>
          <a:prstGeom prst="rect">
            <a:avLst/>
          </a:prstGeom>
        </p:spPr>
      </p:pic>
    </p:spTree>
    <p:extLst>
      <p:ext uri="{BB962C8B-B14F-4D97-AF65-F5344CB8AC3E}">
        <p14:creationId xmlns:p14="http://schemas.microsoft.com/office/powerpoint/2010/main" val="398387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012042"/>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4375052" y="2661173"/>
            <a:ext cx="6037664" cy="3215752"/>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Discussing the ideas from the sonnet in connection to daily life</a:t>
            </a:r>
          </a:p>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Making associations between the ideas expressed in the sonnet and students’ life experience moving beyond the verses</a:t>
            </a:r>
          </a:p>
          <a:p>
            <a:pPr marL="228600" indent="-228600">
              <a:lnSpc>
                <a:spcPct val="90000"/>
              </a:lnSpc>
              <a:spcBef>
                <a:spcPts val="1000"/>
              </a:spcBef>
              <a:buFont typeface="Wingdings" panose="05000000000000000000" pitchFamily="2" charset="2"/>
              <a:buChar char="Ø"/>
            </a:pPr>
            <a:r>
              <a:rPr lang="en-US" sz="2300" dirty="0">
                <a:latin typeface="Times New Roman" pitchFamily="18" charset="0"/>
                <a:cs typeface="Times New Roman" pitchFamily="18" charset="0"/>
              </a:rPr>
              <a:t>Draw comparisons between Shakespearean thought and students’ own perspective thus emphasizing the way in which we can enrich our life experience through literature</a:t>
            </a:r>
          </a:p>
        </p:txBody>
      </p:sp>
      <p:pic>
        <p:nvPicPr>
          <p:cNvPr id="4" name="Picture 3">
            <a:extLst>
              <a:ext uri="{FF2B5EF4-FFF2-40B4-BE49-F238E27FC236}">
                <a16:creationId xmlns:a16="http://schemas.microsoft.com/office/drawing/2014/main" id="{603C27BC-79D9-47B8-9A59-67BE3BAB539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6968" y="2661173"/>
            <a:ext cx="3950846" cy="2963134"/>
          </a:xfrm>
          <a:prstGeom prst="rect">
            <a:avLst/>
          </a:prstGeom>
        </p:spPr>
      </p:pic>
    </p:spTree>
    <p:extLst>
      <p:ext uri="{BB962C8B-B14F-4D97-AF65-F5344CB8AC3E}">
        <p14:creationId xmlns:p14="http://schemas.microsoft.com/office/powerpoint/2010/main" val="169324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713" y="2002052"/>
            <a:ext cx="6591500" cy="564042"/>
          </a:xfrm>
        </p:spPr>
        <p:txBody>
          <a:bodyPr rtlCol="0">
            <a:noAutofit/>
          </a:bodyPr>
          <a:lstStyle/>
          <a:p>
            <a:pPr algn="ctr" fontAlgn="auto">
              <a:spcAft>
                <a:spcPts val="0"/>
              </a:spcAft>
              <a:defRPr/>
            </a:pPr>
            <a:r>
              <a:rPr lang="en-US" sz="2800" b="1" dirty="0">
                <a:latin typeface="Georgia" panose="02040502050405020303" pitchFamily="18" charset="0"/>
              </a:rPr>
              <a:t>SECONDARY – 7</a:t>
            </a:r>
            <a:r>
              <a:rPr lang="en-US" sz="2800" b="1" baseline="30000" dirty="0">
                <a:latin typeface="Georgia" panose="02040502050405020303" pitchFamily="18" charset="0"/>
              </a:rPr>
              <a:t>th</a:t>
            </a:r>
            <a:r>
              <a:rPr lang="en-US" sz="2800" b="1" dirty="0">
                <a:latin typeface="Georgia" panose="02040502050405020303" pitchFamily="18" charset="0"/>
              </a:rPr>
              <a:t> grade (activity), </a:t>
            </a:r>
            <a:br>
              <a:rPr lang="en-US" sz="2800" b="1" dirty="0">
                <a:latin typeface="Georgia" panose="02040502050405020303" pitchFamily="18" charset="0"/>
              </a:rPr>
            </a:br>
            <a:r>
              <a:rPr lang="en-US" sz="2800" b="1" dirty="0">
                <a:latin typeface="Georgia" panose="02040502050405020303" pitchFamily="18" charset="0"/>
              </a:rPr>
              <a:t>+ ART: fine arts (drawings)</a:t>
            </a:r>
            <a:endParaRPr lang="ro-RO" sz="2800" b="1" dirty="0">
              <a:latin typeface="Georgia" panose="02040502050405020303" pitchFamily="18" charset="0"/>
            </a:endParaRPr>
          </a:p>
        </p:txBody>
      </p:sp>
      <p:sp>
        <p:nvSpPr>
          <p:cNvPr id="3" name="Content Placeholder 2"/>
          <p:cNvSpPr>
            <a:spLocks noGrp="1"/>
          </p:cNvSpPr>
          <p:nvPr>
            <p:ph idx="1"/>
          </p:nvPr>
        </p:nvSpPr>
        <p:spPr>
          <a:xfrm>
            <a:off x="1026168" y="3792408"/>
            <a:ext cx="8128331" cy="2777064"/>
          </a:xfrm>
        </p:spPr>
        <p:txBody>
          <a:bodyPr rtlCol="0">
            <a:noAutofit/>
          </a:bodyPr>
          <a:lstStyle/>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PERIOD: May 2018</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Number of pupils: 45</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SUBJECT: Physical education</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ACTIVITIES: transporting a sport mattress, ‘don’t get caught’ game, playing volleyball with an aerobic ball, balloons in a line in musical settings</a:t>
            </a:r>
          </a:p>
          <a:p>
            <a:pPr marL="0" indent="0" fontAlgn="auto">
              <a:lnSpc>
                <a:spcPct val="110000"/>
              </a:lnSpc>
              <a:spcAft>
                <a:spcPts val="0"/>
              </a:spcAft>
              <a:buFont typeface="Wingdings 3" pitchFamily="18" charset="2"/>
              <a:buNone/>
              <a:defRPr/>
            </a:pPr>
            <a:endParaRPr lang="ro-RO" sz="2200" dirty="0">
              <a:solidFill>
                <a:schemeClr val="tx1">
                  <a:lumMod val="75000"/>
                  <a:lumOff val="25000"/>
                </a:schemeClr>
              </a:solidFill>
              <a:latin typeface="Georgia" panose="02040502050405020303" pitchFamily="18" charset="0"/>
            </a:endParaRPr>
          </a:p>
        </p:txBody>
      </p:sp>
      <p:sp>
        <p:nvSpPr>
          <p:cNvPr id="19459" name="Title 1"/>
          <p:cNvSpPr txBox="1"/>
          <p:nvPr/>
        </p:nvSpPr>
        <p:spPr bwMode="auto">
          <a:xfrm>
            <a:off x="1210533" y="3021806"/>
            <a:ext cx="8299647" cy="814387"/>
          </a:xfrm>
          <a:prstGeom prst="rect">
            <a:avLst/>
          </a:prstGeom>
          <a:noFill/>
          <a:ln w="9525">
            <a:noFill/>
            <a:miter lim="800000"/>
          </a:ln>
        </p:spPr>
        <p:txBody>
          <a:bodyPr anchor="ctr"/>
          <a:lstStyle/>
          <a:p>
            <a:pPr algn="ctr">
              <a:lnSpc>
                <a:spcPct val="90000"/>
              </a:lnSpc>
            </a:pPr>
            <a:r>
              <a:rPr lang="en-US" sz="3200" dirty="0">
                <a:latin typeface="Georgia" panose="02040502050405020303" pitchFamily="18" charset="0"/>
              </a:rPr>
              <a:t>Movement dynamics through Music</a:t>
            </a:r>
            <a:endParaRPr lang="ro-RO" sz="3200" dirty="0">
              <a:latin typeface="Georgia" panose="02040502050405020303" pitchFamily="18" charset="0"/>
            </a:endParaRPr>
          </a:p>
        </p:txBody>
      </p:sp>
      <p:pic>
        <p:nvPicPr>
          <p:cNvPr id="1946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946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9462"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extLst>
      <p:ext uri="{BB962C8B-B14F-4D97-AF65-F5344CB8AC3E}">
        <p14:creationId xmlns:p14="http://schemas.microsoft.com/office/powerpoint/2010/main" val="3998774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56634" y="1739900"/>
            <a:ext cx="3524250" cy="631825"/>
          </a:xfrm>
        </p:spPr>
        <p:txBody>
          <a:bodyPr/>
          <a:lstStyle/>
          <a:p>
            <a:pPr algn="ctr"/>
            <a:r>
              <a:rPr lang="en-US" sz="2800" dirty="0">
                <a:latin typeface="Georgia" panose="02040502050405020303" pitchFamily="18" charset="0"/>
              </a:rPr>
              <a:t>ORGANISATION</a:t>
            </a:r>
            <a:endParaRPr lang="ro-RO" sz="2800" dirty="0">
              <a:latin typeface="Georgia" panose="02040502050405020303" pitchFamily="18" charset="0"/>
            </a:endParaRPr>
          </a:p>
        </p:txBody>
      </p:sp>
      <p:sp>
        <p:nvSpPr>
          <p:cNvPr id="23554" name="Content Placeholder 2"/>
          <p:cNvSpPr>
            <a:spLocks noGrp="1"/>
          </p:cNvSpPr>
          <p:nvPr>
            <p:ph idx="1"/>
          </p:nvPr>
        </p:nvSpPr>
        <p:spPr>
          <a:xfrm>
            <a:off x="7125877" y="1554895"/>
            <a:ext cx="3699242" cy="812067"/>
          </a:xfrm>
        </p:spPr>
        <p:txBody>
          <a:bodyPr/>
          <a:lstStyle/>
          <a:p>
            <a:r>
              <a:rPr lang="en-US" sz="2300" dirty="0">
                <a:latin typeface="Georgia" panose="02040502050405020303" pitchFamily="18" charset="0"/>
              </a:rPr>
              <a:t>Individual</a:t>
            </a:r>
          </a:p>
          <a:p>
            <a:r>
              <a:rPr lang="en-US" sz="2300" dirty="0">
                <a:latin typeface="Georgia" panose="02040502050405020303" pitchFamily="18" charset="0"/>
              </a:rPr>
              <a:t>Class interaction</a:t>
            </a:r>
          </a:p>
          <a:p>
            <a:pPr>
              <a:buNone/>
            </a:pPr>
            <a:endParaRPr lang="en-US" sz="2300" dirty="0">
              <a:latin typeface="Georgia" panose="02040502050405020303" pitchFamily="18" charset="0"/>
            </a:endParaRPr>
          </a:p>
        </p:txBody>
      </p:sp>
      <p:sp>
        <p:nvSpPr>
          <p:cNvPr id="4" name="Title 1"/>
          <p:cNvSpPr txBox="1"/>
          <p:nvPr/>
        </p:nvSpPr>
        <p:spPr>
          <a:xfrm>
            <a:off x="4871908" y="2485411"/>
            <a:ext cx="3524250" cy="7112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o-RO" sz="3200" dirty="0">
                <a:solidFill>
                  <a:schemeClr val="accent2">
                    <a:lumMod val="60000"/>
                    <a:lumOff val="40000"/>
                  </a:schemeClr>
                </a:solidFill>
                <a:latin typeface="Georgia" panose="02040502050405020303" pitchFamily="18" charset="0"/>
              </a:rPr>
              <a:t>RESOURCES</a:t>
            </a:r>
            <a:endParaRPr lang="ro-RO" sz="3200" dirty="0">
              <a:solidFill>
                <a:schemeClr val="accent2">
                  <a:lumMod val="75000"/>
                </a:schemeClr>
              </a:solidFill>
              <a:latin typeface="Georgia" panose="02040502050405020303" pitchFamily="18" charset="0"/>
            </a:endParaRPr>
          </a:p>
        </p:txBody>
      </p:sp>
      <p:sp>
        <p:nvSpPr>
          <p:cNvPr id="23556" name="Content Placeholder 2"/>
          <p:cNvSpPr txBox="1"/>
          <p:nvPr/>
        </p:nvSpPr>
        <p:spPr bwMode="auto">
          <a:xfrm>
            <a:off x="4067175" y="2996266"/>
            <a:ext cx="6387152" cy="3689350"/>
          </a:xfrm>
          <a:prstGeom prst="rect">
            <a:avLst/>
          </a:prstGeom>
          <a:noFill/>
          <a:ln w="9525">
            <a:noFill/>
            <a:miter lim="800000"/>
          </a:ln>
        </p:spPr>
        <p:txBody>
          <a:bodyPr/>
          <a:lstStyle/>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Musical instruments: piano, guitar</a:t>
            </a:r>
          </a:p>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Interdisciplinary approach: music teachers, English teacher, philosophy and psychology teacher, drawing teacher, librarians</a:t>
            </a:r>
          </a:p>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Art albums, Shakespeare’s plays and sonnets</a:t>
            </a:r>
          </a:p>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Rhythmic structures</a:t>
            </a:r>
          </a:p>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Handouts with verses and vocabulary</a:t>
            </a:r>
          </a:p>
          <a:p>
            <a:pPr marL="228600" indent="-228600">
              <a:lnSpc>
                <a:spcPct val="90000"/>
              </a:lnSpc>
              <a:spcBef>
                <a:spcPts val="1000"/>
              </a:spcBef>
              <a:buFont typeface="Wingdings" panose="05000000000000000000" pitchFamily="2" charset="2"/>
              <a:buChar char="Ø"/>
            </a:pPr>
            <a:r>
              <a:rPr lang="en-US" sz="2300" dirty="0">
                <a:latin typeface="Georgia" panose="02040502050405020303" pitchFamily="18" charset="0"/>
              </a:rPr>
              <a:t>Materials: paper, </a:t>
            </a:r>
            <a:r>
              <a:rPr lang="en-US" sz="2300" dirty="0" err="1">
                <a:latin typeface="Georgia" panose="02040502050405020303" pitchFamily="18" charset="0"/>
              </a:rPr>
              <a:t>watercolours</a:t>
            </a:r>
            <a:r>
              <a:rPr lang="en-US" sz="2300" dirty="0">
                <a:latin typeface="Georgia" panose="02040502050405020303" pitchFamily="18" charset="0"/>
              </a:rPr>
              <a:t>, crayons, pencils, glue</a:t>
            </a:r>
          </a:p>
          <a:p>
            <a:pPr marL="228600" indent="-228600">
              <a:lnSpc>
                <a:spcPct val="90000"/>
              </a:lnSpc>
              <a:spcBef>
                <a:spcPts val="1000"/>
              </a:spcBef>
              <a:buFont typeface="Wingdings" panose="05000000000000000000" pitchFamily="2" charset="2"/>
              <a:buChar char="Ø"/>
            </a:pPr>
            <a:endParaRPr lang="en-US" sz="23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en-US" sz="23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ro-RO" sz="2300" dirty="0">
              <a:latin typeface="Georgia" panose="02040502050405020303" pitchFamily="18" charset="0"/>
            </a:endParaRPr>
          </a:p>
        </p:txBody>
      </p:sp>
      <p:pic>
        <p:nvPicPr>
          <p:cNvPr id="2355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355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3559"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3" name="Picture 2">
            <a:extLst>
              <a:ext uri="{FF2B5EF4-FFF2-40B4-BE49-F238E27FC236}">
                <a16:creationId xmlns:a16="http://schemas.microsoft.com/office/drawing/2014/main" id="{21B5C19C-53AF-4A39-8B87-526EC214CE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329161" y="2641052"/>
            <a:ext cx="4085012" cy="30637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2599AA6-AAAA-435B-AA59-B02DD8FE4BB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6000" y="1496262"/>
            <a:ext cx="4214991" cy="3161243"/>
          </a:xfrm>
          <a:prstGeom prst="rect">
            <a:avLst/>
          </a:prstGeom>
        </p:spPr>
      </p:pic>
      <p:pic>
        <p:nvPicPr>
          <p:cNvPr id="11" name="Picture 10">
            <a:extLst>
              <a:ext uri="{FF2B5EF4-FFF2-40B4-BE49-F238E27FC236}">
                <a16:creationId xmlns:a16="http://schemas.microsoft.com/office/drawing/2014/main" id="{BA4A9D68-352F-41E0-B1F1-80A5E151573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7950" y="2497665"/>
            <a:ext cx="5605338" cy="4204003"/>
          </a:xfrm>
          <a:prstGeom prst="rect">
            <a:avLst/>
          </a:prstGeom>
        </p:spPr>
      </p:pic>
    </p:spTree>
    <p:extLst>
      <p:ext uri="{BB962C8B-B14F-4D97-AF65-F5344CB8AC3E}">
        <p14:creationId xmlns:p14="http://schemas.microsoft.com/office/powerpoint/2010/main" val="313372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79" y="1835106"/>
            <a:ext cx="7542506" cy="750570"/>
          </a:xfrm>
        </p:spPr>
        <p:txBody>
          <a:bodyPr rtlCol="0">
            <a:normAutofit/>
          </a:bodyPr>
          <a:lstStyle/>
          <a:p>
            <a:pPr algn="ctr" fontAlgn="auto">
              <a:spcAft>
                <a:spcPts val="0"/>
              </a:spcAft>
              <a:defRPr/>
            </a:pPr>
            <a:r>
              <a:rPr lang="en-US" sz="3300" dirty="0">
                <a:latin typeface="Georgia" panose="02040502050405020303" pitchFamily="18" charset="0"/>
                <a:cs typeface="Times New Roman" panose="02020603050405020304" pitchFamily="18" charset="0"/>
              </a:rPr>
              <a:t>EVALUATION of competences</a:t>
            </a:r>
            <a:endParaRPr lang="ro-RO" sz="3300" dirty="0">
              <a:latin typeface="Georgia" panose="02040502050405020303" pitchFamily="18" charset="0"/>
              <a:cs typeface="Times New Roman" panose="02020603050405020304" pitchFamily="18" charset="0"/>
            </a:endParaRPr>
          </a:p>
        </p:txBody>
      </p:sp>
      <p:sp>
        <p:nvSpPr>
          <p:cNvPr id="25602" name="Content Placeholder 2"/>
          <p:cNvSpPr>
            <a:spLocks noGrp="1"/>
          </p:cNvSpPr>
          <p:nvPr>
            <p:ph sz="half" idx="1"/>
          </p:nvPr>
        </p:nvSpPr>
        <p:spPr>
          <a:xfrm>
            <a:off x="936183" y="2600916"/>
            <a:ext cx="9150352" cy="3939583"/>
          </a:xfrm>
        </p:spPr>
        <p:txBody>
          <a:bodyPr/>
          <a:lstStyle/>
          <a:p>
            <a:r>
              <a:rPr lang="en-US" sz="2300" dirty="0">
                <a:latin typeface="Times New Roman" pitchFamily="18" charset="0"/>
                <a:cs typeface="Times New Roman" pitchFamily="18" charset="0"/>
              </a:rPr>
              <a:t>Song interpretation of Sonnet 94 (voice and piano)</a:t>
            </a:r>
          </a:p>
          <a:p>
            <a:r>
              <a:rPr lang="en-US" sz="2300" dirty="0">
                <a:latin typeface="Times New Roman" pitchFamily="18" charset="0"/>
                <a:cs typeface="Times New Roman" pitchFamily="18" charset="0"/>
              </a:rPr>
              <a:t>Associations of rhythmic structures with the words forming the verses of the sonnet</a:t>
            </a:r>
          </a:p>
          <a:p>
            <a:r>
              <a:rPr lang="en-US" sz="2300" dirty="0">
                <a:latin typeface="Times New Roman" pitchFamily="18" charset="0"/>
                <a:cs typeface="Times New Roman" pitchFamily="18" charset="0"/>
              </a:rPr>
              <a:t>Coordination body percussion with musical tune and word pronunciation </a:t>
            </a:r>
          </a:p>
          <a:p>
            <a:r>
              <a:rPr lang="en-US" sz="2300" dirty="0">
                <a:latin typeface="Times New Roman" pitchFamily="18" charset="0"/>
                <a:cs typeface="Times New Roman" pitchFamily="18" charset="0"/>
              </a:rPr>
              <a:t>Comparisons between the ideas expressed in the sonnet and students’ life experience</a:t>
            </a:r>
          </a:p>
          <a:p>
            <a:r>
              <a:rPr lang="en-US" sz="2300" dirty="0">
                <a:latin typeface="Times New Roman" pitchFamily="18" charset="0"/>
                <a:cs typeface="Times New Roman" pitchFamily="18" charset="0"/>
              </a:rPr>
              <a:t>Exhibition of drawings, paintings reflecting Shakespearean thoughts</a:t>
            </a:r>
          </a:p>
          <a:p>
            <a:r>
              <a:rPr lang="en-US" sz="2300" dirty="0">
                <a:latin typeface="Times New Roman" pitchFamily="18" charset="0"/>
                <a:cs typeface="Times New Roman" pitchFamily="18" charset="0"/>
              </a:rPr>
              <a:t>Involvement in the discussions related to Shakespearean views reflected in contemporary contexts</a:t>
            </a:r>
          </a:p>
        </p:txBody>
      </p:sp>
      <p:pic>
        <p:nvPicPr>
          <p:cNvPr id="2560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560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5605"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261" y="2007446"/>
            <a:ext cx="6591500" cy="564042"/>
          </a:xfrm>
        </p:spPr>
        <p:txBody>
          <a:bodyPr rtlCol="0">
            <a:noAutofit/>
          </a:bodyPr>
          <a:lstStyle/>
          <a:p>
            <a:pPr fontAlgn="auto">
              <a:spcAft>
                <a:spcPts val="0"/>
              </a:spcAft>
              <a:defRPr/>
            </a:pPr>
            <a:r>
              <a:rPr lang="en-US" sz="2800" b="1" dirty="0">
                <a:latin typeface="Georgia" panose="02040502050405020303" pitchFamily="18" charset="0"/>
              </a:rPr>
              <a:t>HIGH SCHOOL – 10</a:t>
            </a:r>
            <a:r>
              <a:rPr lang="en-US" sz="2800" b="1" baseline="30000" dirty="0">
                <a:latin typeface="Georgia" panose="02040502050405020303" pitchFamily="18" charset="0"/>
              </a:rPr>
              <a:t>th</a:t>
            </a:r>
            <a:r>
              <a:rPr lang="en-US" sz="2800" b="1" dirty="0">
                <a:latin typeface="Georgia" panose="02040502050405020303" pitchFamily="18" charset="0"/>
              </a:rPr>
              <a:t> grade</a:t>
            </a:r>
            <a:endParaRPr lang="ro-RO" sz="2800" b="1" dirty="0">
              <a:latin typeface="Georgia" panose="02040502050405020303" pitchFamily="18" charset="0"/>
            </a:endParaRPr>
          </a:p>
        </p:txBody>
      </p:sp>
      <p:sp>
        <p:nvSpPr>
          <p:cNvPr id="3" name="Content Placeholder 2"/>
          <p:cNvSpPr>
            <a:spLocks noGrp="1"/>
          </p:cNvSpPr>
          <p:nvPr>
            <p:ph idx="1"/>
          </p:nvPr>
        </p:nvSpPr>
        <p:spPr>
          <a:xfrm>
            <a:off x="947430" y="3763436"/>
            <a:ext cx="8128331" cy="2777064"/>
          </a:xfrm>
        </p:spPr>
        <p:txBody>
          <a:bodyPr rtlCol="0">
            <a:noAutofit/>
          </a:bodyPr>
          <a:lstStyle/>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PERIOD: April - May 2018</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Number of students: 59</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SUBJECT: Entrepreneurship Education</a:t>
            </a:r>
          </a:p>
          <a:p>
            <a:pPr algn="ctr" fontAlgn="auto">
              <a:lnSpc>
                <a:spcPct val="110000"/>
              </a:lnSpc>
              <a:spcAft>
                <a:spcPts val="0"/>
              </a:spcAft>
              <a:buFont typeface="Wingdings 3" pitchFamily="18" charset="2"/>
              <a:buChar char=""/>
              <a:defRPr/>
            </a:pPr>
            <a:r>
              <a:rPr lang="en-US" sz="2200" dirty="0">
                <a:solidFill>
                  <a:schemeClr val="tx1">
                    <a:lumMod val="75000"/>
                    <a:lumOff val="25000"/>
                  </a:schemeClr>
                </a:solidFill>
                <a:latin typeface="Georgia" panose="02040502050405020303" pitchFamily="18" charset="0"/>
              </a:rPr>
              <a:t>ACTIVITIES: </a:t>
            </a:r>
            <a:r>
              <a:rPr lang="en-US" sz="2200" dirty="0" err="1">
                <a:solidFill>
                  <a:schemeClr val="tx1">
                    <a:lumMod val="75000"/>
                    <a:lumOff val="25000"/>
                  </a:schemeClr>
                </a:solidFill>
                <a:latin typeface="Georgia" panose="02040502050405020303" pitchFamily="18" charset="0"/>
              </a:rPr>
              <a:t>organisation</a:t>
            </a:r>
            <a:r>
              <a:rPr lang="en-US" sz="2200" dirty="0">
                <a:solidFill>
                  <a:schemeClr val="tx1">
                    <a:lumMod val="75000"/>
                    <a:lumOff val="25000"/>
                  </a:schemeClr>
                </a:solidFill>
                <a:latin typeface="Georgia" panose="02040502050405020303" pitchFamily="18" charset="0"/>
              </a:rPr>
              <a:t> of students’ own learning (time and information management individually and in groups), gathering necessary data, and presentation of products</a:t>
            </a:r>
          </a:p>
          <a:p>
            <a:pPr marL="0" indent="0" fontAlgn="auto">
              <a:lnSpc>
                <a:spcPct val="110000"/>
              </a:lnSpc>
              <a:spcAft>
                <a:spcPts val="0"/>
              </a:spcAft>
              <a:buFont typeface="Wingdings 3" pitchFamily="18" charset="2"/>
              <a:buNone/>
              <a:defRPr/>
            </a:pPr>
            <a:endParaRPr lang="ro-RO" sz="2200" dirty="0">
              <a:solidFill>
                <a:schemeClr val="tx1">
                  <a:lumMod val="75000"/>
                  <a:lumOff val="25000"/>
                </a:schemeClr>
              </a:solidFill>
              <a:latin typeface="Georgia" panose="02040502050405020303" pitchFamily="18" charset="0"/>
            </a:endParaRPr>
          </a:p>
        </p:txBody>
      </p:sp>
      <p:sp>
        <p:nvSpPr>
          <p:cNvPr id="19459" name="Title 1"/>
          <p:cNvSpPr txBox="1"/>
          <p:nvPr/>
        </p:nvSpPr>
        <p:spPr bwMode="auto">
          <a:xfrm>
            <a:off x="980830" y="2581124"/>
            <a:ext cx="8299647" cy="814387"/>
          </a:xfrm>
          <a:prstGeom prst="rect">
            <a:avLst/>
          </a:prstGeom>
          <a:noFill/>
          <a:ln w="9525">
            <a:noFill/>
            <a:miter lim="800000"/>
          </a:ln>
        </p:spPr>
        <p:txBody>
          <a:bodyPr anchor="ctr"/>
          <a:lstStyle/>
          <a:p>
            <a:pPr algn="ctr">
              <a:lnSpc>
                <a:spcPct val="90000"/>
              </a:lnSpc>
            </a:pPr>
            <a:r>
              <a:rPr lang="en-US" sz="3200" dirty="0">
                <a:latin typeface="Georgia" panose="02040502050405020303" pitchFamily="18" charset="0"/>
              </a:rPr>
              <a:t>Preparation and Presentation of Self-Created Products</a:t>
            </a:r>
            <a:endParaRPr lang="ro-RO" sz="3200" dirty="0">
              <a:latin typeface="Georgia" panose="02040502050405020303" pitchFamily="18" charset="0"/>
            </a:endParaRPr>
          </a:p>
        </p:txBody>
      </p:sp>
      <p:pic>
        <p:nvPicPr>
          <p:cNvPr id="19460"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19461"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9462"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3562350" y="2323772"/>
            <a:ext cx="3768014" cy="714703"/>
          </a:xfrm>
        </p:spPr>
        <p:txBody>
          <a:bodyPr/>
          <a:lstStyle/>
          <a:p>
            <a:pPr algn="ctr"/>
            <a:r>
              <a:rPr lang="en-US" dirty="0">
                <a:latin typeface="Times New Roman" pitchFamily="18" charset="0"/>
                <a:cs typeface="Times New Roman" pitchFamily="18" charset="0"/>
              </a:rPr>
              <a:t>COMPETENCES</a:t>
            </a:r>
            <a:endParaRPr lang="ro-RO" dirty="0">
              <a:latin typeface="Times New Roman" pitchFamily="18" charset="0"/>
              <a:cs typeface="Times New Roman" pitchFamily="18" charset="0"/>
            </a:endParaRPr>
          </a:p>
        </p:txBody>
      </p:sp>
      <p:sp>
        <p:nvSpPr>
          <p:cNvPr id="3" name="Substituent conținut 2"/>
          <p:cNvSpPr>
            <a:spLocks noGrp="1"/>
          </p:cNvSpPr>
          <p:nvPr>
            <p:ph idx="1"/>
          </p:nvPr>
        </p:nvSpPr>
        <p:spPr>
          <a:xfrm>
            <a:off x="1702191" y="3429000"/>
            <a:ext cx="6937764" cy="2737177"/>
          </a:xfrm>
        </p:spPr>
        <p:txBody>
          <a:bodyPr/>
          <a:lstStyle/>
          <a:p>
            <a:pPr algn="just"/>
            <a:r>
              <a:rPr lang="en-US" sz="2400" dirty="0" err="1">
                <a:latin typeface="Times New Roman" pitchFamily="18" charset="0"/>
                <a:cs typeface="Times New Roman" pitchFamily="18" charset="0"/>
              </a:rPr>
              <a:t>Organisation</a:t>
            </a:r>
            <a:r>
              <a:rPr lang="en-US" sz="2400" dirty="0">
                <a:latin typeface="Times New Roman" pitchFamily="18" charset="0"/>
                <a:cs typeface="Times New Roman" pitchFamily="18" charset="0"/>
              </a:rPr>
              <a:t> of individual learning and assimilation and analysis of data and skills</a:t>
            </a:r>
            <a:endParaRPr lang="ro-RO"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Use of prior knowledge and life experience in presenting the products</a:t>
            </a:r>
            <a:endParaRPr lang="ro-RO" sz="2400" dirty="0">
              <a:latin typeface="Times New Roman" pitchFamily="18" charset="0"/>
              <a:cs typeface="Times New Roman" pitchFamily="18" charset="0"/>
            </a:endParaRPr>
          </a:p>
        </p:txBody>
      </p:sp>
      <p:pic>
        <p:nvPicPr>
          <p:cNvPr id="4" name="Picture 1" descr="Erasmus+-logo">
            <a:extLst>
              <a:ext uri="{FF2B5EF4-FFF2-40B4-BE49-F238E27FC236}">
                <a16:creationId xmlns:a16="http://schemas.microsoft.com/office/drawing/2014/main" id="{A01E2C24-4126-466A-93A8-A541C3F1A5E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5" name="Picture 2" descr="logo Music is ...">
            <a:extLst>
              <a:ext uri="{FF2B5EF4-FFF2-40B4-BE49-F238E27FC236}">
                <a16:creationId xmlns:a16="http://schemas.microsoft.com/office/drawing/2014/main" id="{01B70608-2DC6-4F09-B190-AA658282221A}"/>
              </a:ext>
            </a:extLst>
          </p:cNvPr>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 name="Picture 3" descr="sigla_ultima Varianta">
            <a:extLst>
              <a:ext uri="{FF2B5EF4-FFF2-40B4-BE49-F238E27FC236}">
                <a16:creationId xmlns:a16="http://schemas.microsoft.com/office/drawing/2014/main" id="{35D4CB54-9985-464D-9027-385D3FAF9636}"/>
              </a:ext>
            </a:extLst>
          </p:cNvPr>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370" y="1873274"/>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5008098" y="2665395"/>
            <a:ext cx="5709272" cy="3340402"/>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Presentation of working habits related to time and information management individually and in teams</a:t>
            </a:r>
          </a:p>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Combination of  non-formal learning (unplanned and spontaneous) with team </a:t>
            </a:r>
            <a:r>
              <a:rPr lang="en-US" sz="2400" dirty="0" err="1">
                <a:latin typeface="Times New Roman" pitchFamily="18" charset="0"/>
                <a:cs typeface="Times New Roman" pitchFamily="18" charset="0"/>
              </a:rPr>
              <a:t>organisation</a:t>
            </a:r>
            <a:endParaRPr lang="en-US" sz="2400" dirty="0">
              <a:latin typeface="Times New Roman" pitchFamily="18" charset="0"/>
              <a:cs typeface="Times New Roman" pitchFamily="18" charset="0"/>
            </a:endParaRPr>
          </a:p>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Presentation accompanied by musical fragments played on the piano, clarinet, violin, pan pipes</a:t>
            </a:r>
          </a:p>
        </p:txBody>
      </p:sp>
      <p:sp>
        <p:nvSpPr>
          <p:cNvPr id="8" name="TextBox 7">
            <a:extLst>
              <a:ext uri="{FF2B5EF4-FFF2-40B4-BE49-F238E27FC236}">
                <a16:creationId xmlns:a16="http://schemas.microsoft.com/office/drawing/2014/main" id="{A5F599AB-B176-4BAB-BD18-65CFC2B84D82}"/>
              </a:ext>
            </a:extLst>
          </p:cNvPr>
          <p:cNvSpPr txBox="1"/>
          <p:nvPr/>
        </p:nvSpPr>
        <p:spPr>
          <a:xfrm>
            <a:off x="1474630" y="4544838"/>
            <a:ext cx="2039816" cy="369332"/>
          </a:xfrm>
          <a:prstGeom prst="rect">
            <a:avLst/>
          </a:prstGeom>
          <a:noFill/>
        </p:spPr>
        <p:txBody>
          <a:bodyPr wrap="square" rtlCol="0">
            <a:spAutoFit/>
          </a:bodyPr>
          <a:lstStyle/>
          <a:p>
            <a:r>
              <a:rPr lang="en-US" dirty="0"/>
              <a:t>Film: </a:t>
            </a:r>
            <a:r>
              <a:rPr lang="en-US" dirty="0" err="1"/>
              <a:t>Doriana</a:t>
            </a:r>
            <a:r>
              <a:rPr lang="en-US" dirty="0"/>
              <a:t> </a:t>
            </a:r>
            <a:r>
              <a:rPr lang="en-US" dirty="0" err="1"/>
              <a:t>flaut</a:t>
            </a:r>
            <a:endParaRPr lang="en-US" dirty="0"/>
          </a:p>
        </p:txBody>
      </p:sp>
      <p:sp>
        <p:nvSpPr>
          <p:cNvPr id="11" name="TextBox 10">
            <a:extLst>
              <a:ext uri="{FF2B5EF4-FFF2-40B4-BE49-F238E27FC236}">
                <a16:creationId xmlns:a16="http://schemas.microsoft.com/office/drawing/2014/main" id="{383A32FB-FFB7-4A59-8C1D-52CAF379CADF}"/>
              </a:ext>
            </a:extLst>
          </p:cNvPr>
          <p:cNvSpPr txBox="1"/>
          <p:nvPr/>
        </p:nvSpPr>
        <p:spPr>
          <a:xfrm>
            <a:off x="1555750" y="1635517"/>
            <a:ext cx="2757268" cy="369332"/>
          </a:xfrm>
          <a:prstGeom prst="rect">
            <a:avLst/>
          </a:prstGeom>
          <a:noFill/>
        </p:spPr>
        <p:txBody>
          <a:bodyPr wrap="square" rtlCol="0">
            <a:spAutoFit/>
          </a:bodyPr>
          <a:lstStyle/>
          <a:p>
            <a:r>
              <a:rPr lang="en-US" dirty="0"/>
              <a:t>Film: Florin </a:t>
            </a:r>
            <a:r>
              <a:rPr lang="en-US" dirty="0" err="1"/>
              <a:t>saxofon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885" y="1955042"/>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4346917" y="3101889"/>
            <a:ext cx="6089099" cy="2343206"/>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Learning through discovery the process of data assimilation and analysis</a:t>
            </a:r>
          </a:p>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Association of different products with specific musical pieces</a:t>
            </a:r>
          </a:p>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Presentation and Exhibition of students’ products in musical settings</a:t>
            </a:r>
          </a:p>
        </p:txBody>
      </p:sp>
      <p:pic>
        <p:nvPicPr>
          <p:cNvPr id="9" name="Picture 8">
            <a:extLst>
              <a:ext uri="{FF2B5EF4-FFF2-40B4-BE49-F238E27FC236}">
                <a16:creationId xmlns:a16="http://schemas.microsoft.com/office/drawing/2014/main" id="{0F011238-A89B-4563-B20E-65E1E43D59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109" y="1990174"/>
            <a:ext cx="3363207" cy="2522405"/>
          </a:xfrm>
          <a:prstGeom prst="rect">
            <a:avLst/>
          </a:prstGeom>
        </p:spPr>
      </p:pic>
    </p:spTree>
    <p:extLst>
      <p:ext uri="{BB962C8B-B14F-4D97-AF65-F5344CB8AC3E}">
        <p14:creationId xmlns:p14="http://schemas.microsoft.com/office/powerpoint/2010/main" val="2661100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D4768B0-4642-4D97-93DC-5A46162629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43778" y="2027823"/>
            <a:ext cx="3389144" cy="2259429"/>
          </a:xfrm>
          <a:prstGeom prst="rect">
            <a:avLst/>
          </a:prstGeom>
        </p:spPr>
      </p:pic>
      <p:pic>
        <p:nvPicPr>
          <p:cNvPr id="7" name="Picture 6">
            <a:extLst>
              <a:ext uri="{FF2B5EF4-FFF2-40B4-BE49-F238E27FC236}">
                <a16:creationId xmlns:a16="http://schemas.microsoft.com/office/drawing/2014/main" id="{19D2708A-7CFB-4492-B9EE-91137C33703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9788" y="3157538"/>
            <a:ext cx="4561115" cy="3040743"/>
          </a:xfrm>
          <a:prstGeom prst="rect">
            <a:avLst/>
          </a:prstGeom>
        </p:spPr>
      </p:pic>
    </p:spTree>
    <p:extLst>
      <p:ext uri="{BB962C8B-B14F-4D97-AF65-F5344CB8AC3E}">
        <p14:creationId xmlns:p14="http://schemas.microsoft.com/office/powerpoint/2010/main" val="694965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86099" y="4988468"/>
            <a:ext cx="3524250" cy="631825"/>
          </a:xfrm>
        </p:spPr>
        <p:txBody>
          <a:bodyPr/>
          <a:lstStyle/>
          <a:p>
            <a:pPr algn="ctr"/>
            <a:r>
              <a:rPr lang="en-US" sz="2800" dirty="0">
                <a:latin typeface="Georgia" panose="02040502050405020303" pitchFamily="18" charset="0"/>
              </a:rPr>
              <a:t>ORGANISATION</a:t>
            </a:r>
            <a:endParaRPr lang="ro-RO" sz="2800" dirty="0">
              <a:latin typeface="Georgia" panose="02040502050405020303" pitchFamily="18" charset="0"/>
            </a:endParaRPr>
          </a:p>
        </p:txBody>
      </p:sp>
      <p:sp>
        <p:nvSpPr>
          <p:cNvPr id="23554" name="Content Placeholder 2"/>
          <p:cNvSpPr>
            <a:spLocks noGrp="1"/>
          </p:cNvSpPr>
          <p:nvPr>
            <p:ph idx="1"/>
          </p:nvPr>
        </p:nvSpPr>
        <p:spPr>
          <a:xfrm>
            <a:off x="559205" y="5671757"/>
            <a:ext cx="3524250" cy="2043111"/>
          </a:xfrm>
        </p:spPr>
        <p:txBody>
          <a:bodyPr/>
          <a:lstStyle/>
          <a:p>
            <a:pPr algn="ctr"/>
            <a:r>
              <a:rPr lang="en-US" sz="2400" dirty="0">
                <a:latin typeface="Georgia" panose="02040502050405020303" pitchFamily="18" charset="0"/>
              </a:rPr>
              <a:t>Individual</a:t>
            </a:r>
          </a:p>
          <a:p>
            <a:pPr algn="ctr"/>
            <a:r>
              <a:rPr lang="en-US" sz="2400" dirty="0">
                <a:latin typeface="Georgia" panose="02040502050405020303" pitchFamily="18" charset="0"/>
              </a:rPr>
              <a:t>Team / Group work</a:t>
            </a:r>
          </a:p>
          <a:p>
            <a:pPr algn="ctr">
              <a:buNone/>
            </a:pPr>
            <a:endParaRPr lang="en-US" sz="2400" dirty="0">
              <a:latin typeface="Georgia" panose="02040502050405020303" pitchFamily="18" charset="0"/>
            </a:endParaRPr>
          </a:p>
        </p:txBody>
      </p:sp>
      <p:sp>
        <p:nvSpPr>
          <p:cNvPr id="4" name="Title 1"/>
          <p:cNvSpPr txBox="1"/>
          <p:nvPr/>
        </p:nvSpPr>
        <p:spPr>
          <a:xfrm>
            <a:off x="5316538" y="2196742"/>
            <a:ext cx="3524250" cy="7112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ro-RO" sz="3200" dirty="0">
                <a:solidFill>
                  <a:schemeClr val="accent2">
                    <a:lumMod val="60000"/>
                    <a:lumOff val="40000"/>
                  </a:schemeClr>
                </a:solidFill>
                <a:latin typeface="Georgia" panose="02040502050405020303" pitchFamily="18" charset="0"/>
              </a:rPr>
              <a:t>RESOURCES</a:t>
            </a:r>
            <a:endParaRPr lang="ro-RO" sz="3200" dirty="0">
              <a:solidFill>
                <a:schemeClr val="accent2">
                  <a:lumMod val="75000"/>
                </a:schemeClr>
              </a:solidFill>
              <a:latin typeface="Georgia" panose="02040502050405020303" pitchFamily="18" charset="0"/>
            </a:endParaRPr>
          </a:p>
        </p:txBody>
      </p:sp>
      <p:sp>
        <p:nvSpPr>
          <p:cNvPr id="23556" name="Content Placeholder 2"/>
          <p:cNvSpPr txBox="1"/>
          <p:nvPr/>
        </p:nvSpPr>
        <p:spPr bwMode="auto">
          <a:xfrm>
            <a:off x="4610100" y="2918555"/>
            <a:ext cx="5133676" cy="3689350"/>
          </a:xfrm>
          <a:prstGeom prst="rect">
            <a:avLst/>
          </a:prstGeom>
          <a:noFill/>
          <a:ln w="9525">
            <a:noFill/>
            <a:miter lim="800000"/>
          </a:ln>
        </p:spPr>
        <p:txBody>
          <a:bodyPr/>
          <a:lstStyle/>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Cakes, jewels, building models, toys, clothing items, laptop, loudspeakers, tablecloth</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Musical instruments: piano, violin, clarinet, pan pipes</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Music scores, fabrics, food </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Musical fragments adapted to the products presented</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Student-</a:t>
            </a:r>
            <a:r>
              <a:rPr lang="en-US" sz="2200" dirty="0" err="1">
                <a:latin typeface="Georgia" panose="02040502050405020303" pitchFamily="18" charset="0"/>
              </a:rPr>
              <a:t>centred</a:t>
            </a:r>
            <a:r>
              <a:rPr lang="en-US" sz="2200" dirty="0">
                <a:latin typeface="Georgia" panose="02040502050405020303" pitchFamily="18" charset="0"/>
              </a:rPr>
              <a:t> teaching methods</a:t>
            </a:r>
          </a:p>
          <a:p>
            <a:pPr marL="228600" indent="-228600">
              <a:lnSpc>
                <a:spcPct val="90000"/>
              </a:lnSpc>
              <a:spcBef>
                <a:spcPts val="1000"/>
              </a:spcBef>
              <a:buFont typeface="Wingdings" panose="05000000000000000000" pitchFamily="2" charset="2"/>
              <a:buChar char="Ø"/>
            </a:pPr>
            <a:r>
              <a:rPr lang="en-US" sz="2200" dirty="0">
                <a:latin typeface="Georgia" panose="02040502050405020303" pitchFamily="18" charset="0"/>
              </a:rPr>
              <a:t>Posters on different topics</a:t>
            </a:r>
          </a:p>
          <a:p>
            <a:pPr marL="228600" indent="-228600">
              <a:lnSpc>
                <a:spcPct val="90000"/>
              </a:lnSpc>
              <a:spcBef>
                <a:spcPts val="1000"/>
              </a:spcBef>
              <a:buFont typeface="Wingdings" panose="05000000000000000000" pitchFamily="2" charset="2"/>
              <a:buChar char="Ø"/>
            </a:pPr>
            <a:endParaRPr lang="en-US" sz="22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en-US" sz="2200" dirty="0">
              <a:latin typeface="Georgia" panose="02040502050405020303" pitchFamily="18" charset="0"/>
            </a:endParaRPr>
          </a:p>
          <a:p>
            <a:pPr marL="228600" indent="-228600">
              <a:lnSpc>
                <a:spcPct val="90000"/>
              </a:lnSpc>
              <a:spcBef>
                <a:spcPts val="1000"/>
              </a:spcBef>
              <a:buFont typeface="Wingdings" panose="05000000000000000000" pitchFamily="2" charset="2"/>
              <a:buChar char="Ø"/>
            </a:pPr>
            <a:endParaRPr lang="ro-RO" sz="2200" dirty="0">
              <a:latin typeface="Georgia" panose="02040502050405020303" pitchFamily="18" charset="0"/>
            </a:endParaRPr>
          </a:p>
        </p:txBody>
      </p:sp>
      <p:pic>
        <p:nvPicPr>
          <p:cNvPr id="23557"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3558"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3559"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9" name="Picture 8">
            <a:extLst>
              <a:ext uri="{FF2B5EF4-FFF2-40B4-BE49-F238E27FC236}">
                <a16:creationId xmlns:a16="http://schemas.microsoft.com/office/drawing/2014/main" id="{20114EEB-C3D0-4793-99D2-17CD61CAAF2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6099" y="2107406"/>
            <a:ext cx="3524250" cy="264318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B0DE9DA-EB3C-4E93-9627-A5C7BC4E3C0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4679" y="1631574"/>
            <a:ext cx="4474910" cy="2983273"/>
          </a:xfrm>
          <a:prstGeom prst="rect">
            <a:avLst/>
          </a:prstGeom>
        </p:spPr>
      </p:pic>
      <p:pic>
        <p:nvPicPr>
          <p:cNvPr id="7" name="Picture 6">
            <a:extLst>
              <a:ext uri="{FF2B5EF4-FFF2-40B4-BE49-F238E27FC236}">
                <a16:creationId xmlns:a16="http://schemas.microsoft.com/office/drawing/2014/main" id="{174DF1F4-5F9E-4218-BF46-B62885CF74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3712" y="3671888"/>
            <a:ext cx="4603180" cy="3068786"/>
          </a:xfrm>
          <a:prstGeom prst="rect">
            <a:avLst/>
          </a:prstGeom>
        </p:spPr>
      </p:pic>
    </p:spTree>
    <p:extLst>
      <p:ext uri="{BB962C8B-B14F-4D97-AF65-F5344CB8AC3E}">
        <p14:creationId xmlns:p14="http://schemas.microsoft.com/office/powerpoint/2010/main" val="31337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5983288" y="2522929"/>
            <a:ext cx="3768014" cy="714703"/>
          </a:xfrm>
        </p:spPr>
        <p:txBody>
          <a:bodyPr/>
          <a:lstStyle/>
          <a:p>
            <a:pPr algn="ctr"/>
            <a:r>
              <a:rPr lang="en-US" dirty="0">
                <a:latin typeface="Times New Roman" pitchFamily="18" charset="0"/>
                <a:cs typeface="Times New Roman" pitchFamily="18" charset="0"/>
              </a:rPr>
              <a:t>COMPETENCES</a:t>
            </a:r>
            <a:endParaRPr lang="ro-RO" dirty="0">
              <a:latin typeface="Times New Roman" pitchFamily="18" charset="0"/>
              <a:cs typeface="Times New Roman" pitchFamily="18" charset="0"/>
            </a:endParaRPr>
          </a:p>
        </p:txBody>
      </p:sp>
      <p:sp>
        <p:nvSpPr>
          <p:cNvPr id="3" name="Substituent conținut 2"/>
          <p:cNvSpPr>
            <a:spLocks noGrp="1"/>
          </p:cNvSpPr>
          <p:nvPr>
            <p:ph idx="1"/>
          </p:nvPr>
        </p:nvSpPr>
        <p:spPr>
          <a:xfrm>
            <a:off x="5409401" y="3380418"/>
            <a:ext cx="4431793" cy="2055483"/>
          </a:xfrm>
        </p:spPr>
        <p:txBody>
          <a:bodyPr/>
          <a:lstStyle/>
          <a:p>
            <a:pPr algn="ctr"/>
            <a:r>
              <a:rPr lang="en-US" sz="2400" dirty="0">
                <a:latin typeface="Times New Roman" pitchFamily="18" charset="0"/>
                <a:cs typeface="Times New Roman" pitchFamily="18" charset="0"/>
              </a:rPr>
              <a:t>Harmonious physical development and acquisition of basic motor skills</a:t>
            </a:r>
            <a:endParaRPr lang="ro-RO"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Improving competition efficiency and teamwork </a:t>
            </a:r>
            <a:endParaRPr lang="ro-RO" sz="2400" dirty="0">
              <a:latin typeface="Times New Roman" pitchFamily="18" charset="0"/>
              <a:cs typeface="Times New Roman" pitchFamily="18" charset="0"/>
            </a:endParaRPr>
          </a:p>
        </p:txBody>
      </p:sp>
      <p:pic>
        <p:nvPicPr>
          <p:cNvPr id="4" name="Picture 1" descr="Erasmus+-logo">
            <a:extLst>
              <a:ext uri="{FF2B5EF4-FFF2-40B4-BE49-F238E27FC236}">
                <a16:creationId xmlns:a16="http://schemas.microsoft.com/office/drawing/2014/main" id="{78A2C8A7-0653-4064-A1E4-003D7B99845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pic>
        <p:nvPicPr>
          <p:cNvPr id="5" name="Picture 2" descr="logo Music is ...">
            <a:extLst>
              <a:ext uri="{FF2B5EF4-FFF2-40B4-BE49-F238E27FC236}">
                <a16:creationId xmlns:a16="http://schemas.microsoft.com/office/drawing/2014/main" id="{499049A2-4A0A-4EC3-B795-51D107A14398}"/>
              </a:ext>
            </a:extLst>
          </p:cNvPr>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6" name="Picture 3" descr="sigla_ultima Varianta">
            <a:extLst>
              <a:ext uri="{FF2B5EF4-FFF2-40B4-BE49-F238E27FC236}">
                <a16:creationId xmlns:a16="http://schemas.microsoft.com/office/drawing/2014/main" id="{AA84F054-CB74-4020-ABAA-D4C891BE798F}"/>
              </a:ext>
            </a:extLst>
          </p:cNvPr>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pic>
        <p:nvPicPr>
          <p:cNvPr id="8" name="Picture 7">
            <a:extLst>
              <a:ext uri="{FF2B5EF4-FFF2-40B4-BE49-F238E27FC236}">
                <a16:creationId xmlns:a16="http://schemas.microsoft.com/office/drawing/2014/main" id="{DE7448B7-948B-4652-91F5-563712B1CBB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7902" y="2303506"/>
            <a:ext cx="4572000" cy="3429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409" y="1673001"/>
            <a:ext cx="7542506" cy="750570"/>
          </a:xfrm>
        </p:spPr>
        <p:txBody>
          <a:bodyPr rtlCol="0">
            <a:normAutofit/>
          </a:bodyPr>
          <a:lstStyle/>
          <a:p>
            <a:pPr algn="ctr" fontAlgn="auto">
              <a:spcAft>
                <a:spcPts val="0"/>
              </a:spcAft>
              <a:defRPr/>
            </a:pPr>
            <a:r>
              <a:rPr lang="en-US" sz="3300" dirty="0">
                <a:latin typeface="Georgia" panose="02040502050405020303" pitchFamily="18" charset="0"/>
                <a:cs typeface="Times New Roman" panose="02020603050405020304" pitchFamily="18" charset="0"/>
              </a:rPr>
              <a:t>EVALUATION</a:t>
            </a:r>
            <a:endParaRPr lang="ro-RO" sz="3300" dirty="0">
              <a:latin typeface="Georgia" panose="02040502050405020303" pitchFamily="18" charset="0"/>
              <a:cs typeface="Times New Roman" panose="02020603050405020304" pitchFamily="18" charset="0"/>
            </a:endParaRPr>
          </a:p>
        </p:txBody>
      </p:sp>
      <p:sp>
        <p:nvSpPr>
          <p:cNvPr id="25602" name="Content Placeholder 2"/>
          <p:cNvSpPr>
            <a:spLocks noGrp="1"/>
          </p:cNvSpPr>
          <p:nvPr>
            <p:ph sz="half" idx="1"/>
          </p:nvPr>
        </p:nvSpPr>
        <p:spPr>
          <a:xfrm>
            <a:off x="1012875" y="2438811"/>
            <a:ext cx="8169574" cy="3342681"/>
          </a:xfrm>
        </p:spPr>
        <p:txBody>
          <a:bodyPr/>
          <a:lstStyle/>
          <a:p>
            <a:r>
              <a:rPr lang="en-US" sz="2300" dirty="0">
                <a:latin typeface="Times New Roman" pitchFamily="18" charset="0"/>
                <a:cs typeface="Times New Roman" pitchFamily="18" charset="0"/>
              </a:rPr>
              <a:t>Combination of working habits in teamwork</a:t>
            </a:r>
          </a:p>
          <a:p>
            <a:r>
              <a:rPr lang="en-US" sz="2300" dirty="0">
                <a:latin typeface="Times New Roman" pitchFamily="18" charset="0"/>
                <a:cs typeface="Times New Roman" pitchFamily="18" charset="0"/>
              </a:rPr>
              <a:t>Association of musical fragments with the products presented</a:t>
            </a:r>
          </a:p>
          <a:p>
            <a:r>
              <a:rPr lang="en-US" sz="2300" dirty="0">
                <a:latin typeface="Times New Roman" pitchFamily="18" charset="0"/>
                <a:cs typeface="Times New Roman" pitchFamily="18" charset="0"/>
              </a:rPr>
              <a:t>Comparison of different ways of data assimilation and analysis </a:t>
            </a:r>
          </a:p>
          <a:p>
            <a:r>
              <a:rPr lang="en-US" sz="2300" dirty="0">
                <a:latin typeface="Times New Roman" pitchFamily="18" charset="0"/>
                <a:cs typeface="Times New Roman" pitchFamily="18" charset="0"/>
              </a:rPr>
              <a:t>Presentation of products according to the stages of improved individual learning </a:t>
            </a:r>
            <a:r>
              <a:rPr lang="en-US" sz="2300" dirty="0" err="1">
                <a:latin typeface="Times New Roman" pitchFamily="18" charset="0"/>
                <a:cs typeface="Times New Roman" pitchFamily="18" charset="0"/>
              </a:rPr>
              <a:t>organisation</a:t>
            </a:r>
            <a:endParaRPr lang="en-US" sz="2300" dirty="0">
              <a:latin typeface="Times New Roman" pitchFamily="18" charset="0"/>
              <a:cs typeface="Times New Roman" pitchFamily="18" charset="0"/>
            </a:endParaRPr>
          </a:p>
          <a:p>
            <a:r>
              <a:rPr lang="en-US" sz="2300" dirty="0">
                <a:latin typeface="Times New Roman" pitchFamily="18" charset="0"/>
                <a:cs typeface="Times New Roman" pitchFamily="18" charset="0"/>
              </a:rPr>
              <a:t>Exhibition of students’ products in musical contexts, including uses of prior knowledge as well as personal life experience</a:t>
            </a:r>
          </a:p>
        </p:txBody>
      </p:sp>
      <p:pic>
        <p:nvPicPr>
          <p:cNvPr id="25603" name="Picture 3" descr="sigla_ultima Varianta"/>
          <p:cNvPicPr>
            <a:picLocks noChangeAspect="1" noChangeArrowheads="1"/>
          </p:cNvPicPr>
          <p:nvPr/>
        </p:nvPicPr>
        <p:blipFill>
          <a:blip r:embed="rId2"/>
          <a:srcRect/>
          <a:stretch>
            <a:fillRect/>
          </a:stretch>
        </p:blipFill>
        <p:spPr bwMode="auto">
          <a:xfrm>
            <a:off x="839788" y="317500"/>
            <a:ext cx="1431925" cy="1417638"/>
          </a:xfrm>
          <a:prstGeom prst="rect">
            <a:avLst/>
          </a:prstGeom>
          <a:noFill/>
          <a:ln w="9525">
            <a:noFill/>
            <a:miter lim="800000"/>
            <a:headEnd/>
            <a:tailEnd/>
          </a:ln>
        </p:spPr>
      </p:pic>
      <p:pic>
        <p:nvPicPr>
          <p:cNvPr id="25604"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5605"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868363"/>
            <a:ext cx="2190750" cy="4762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70844" y="597763"/>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112102"/>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1219616" y="29807"/>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D76A0D7-A258-47B5-B204-BE48E4D4F22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24375" y="2243137"/>
            <a:ext cx="5737219" cy="4302915"/>
          </a:xfrm>
          <a:prstGeom prst="rect">
            <a:avLst/>
          </a:prstGeom>
        </p:spPr>
      </p:pic>
      <p:sp>
        <p:nvSpPr>
          <p:cNvPr id="11" name="Title 1">
            <a:extLst>
              <a:ext uri="{FF2B5EF4-FFF2-40B4-BE49-F238E27FC236}">
                <a16:creationId xmlns:a16="http://schemas.microsoft.com/office/drawing/2014/main" id="{66F2F4A6-4AEB-4160-BDC2-96D24B06DD5A}"/>
              </a:ext>
            </a:extLst>
          </p:cNvPr>
          <p:cNvSpPr txBox="1">
            <a:spLocks/>
          </p:cNvSpPr>
          <p:nvPr/>
        </p:nvSpPr>
        <p:spPr bwMode="auto">
          <a:xfrm>
            <a:off x="1555750" y="1375372"/>
            <a:ext cx="7542506" cy="750570"/>
          </a:xfrm>
          <a:prstGeom prst="rect">
            <a:avLst/>
          </a:prstGeom>
          <a:noFill/>
          <a:ln w="9525">
            <a:noFill/>
            <a:miter lim="800000"/>
          </a:ln>
        </p:spPr>
        <p:txBody>
          <a:bodyPr vert="horz" wrap="square" lIns="91440" tIns="45720" rIns="91440" bIns="45720" numCol="1" rtlCol="0" anchor="b" anchorCtr="0" compatLnSpc="1">
            <a:normAutofit fontScale="77500" lnSpcReduction="20000"/>
          </a:bodyPr>
          <a:lstStyle>
            <a:lvl1pPr algn="r" defTabSz="457200" rtl="0" fontAlgn="base">
              <a:spcBef>
                <a:spcPct val="0"/>
              </a:spcBef>
              <a:spcAft>
                <a:spcPct val="0"/>
              </a:spcAft>
              <a:defRPr sz="54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3300" b="1" dirty="0">
                <a:latin typeface="Georgia" panose="02040502050405020303" pitchFamily="18" charset="0"/>
                <a:cs typeface="Times New Roman" panose="02020603050405020304" pitchFamily="18" charset="0"/>
              </a:rPr>
              <a:t>END OF YEAR ANNIVERSARY DISSEMINATION CONCERT</a:t>
            </a:r>
            <a:endParaRPr lang="ro-RO" sz="3300" b="1"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898213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3714350-9577-4AEC-8D30-A4AC5D902FC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1481" y="1933575"/>
            <a:ext cx="3415694" cy="2561771"/>
          </a:xfrm>
          <a:prstGeom prst="rect">
            <a:avLst/>
          </a:prstGeom>
        </p:spPr>
      </p:pic>
      <p:pic>
        <p:nvPicPr>
          <p:cNvPr id="9" name="Picture 8">
            <a:extLst>
              <a:ext uri="{FF2B5EF4-FFF2-40B4-BE49-F238E27FC236}">
                <a16:creationId xmlns:a16="http://schemas.microsoft.com/office/drawing/2014/main" id="{DC925630-2896-47A6-879B-7809C48C4B9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61569" y="4149193"/>
            <a:ext cx="3415694" cy="2561771"/>
          </a:xfrm>
          <a:prstGeom prst="rect">
            <a:avLst/>
          </a:prstGeom>
        </p:spPr>
      </p:pic>
      <p:pic>
        <p:nvPicPr>
          <p:cNvPr id="18" name="Picture 17">
            <a:extLst>
              <a:ext uri="{FF2B5EF4-FFF2-40B4-BE49-F238E27FC236}">
                <a16:creationId xmlns:a16="http://schemas.microsoft.com/office/drawing/2014/main" id="{DB6F6318-C746-46B0-92B8-227D0850C26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15262" y="2090058"/>
            <a:ext cx="3415695" cy="2561771"/>
          </a:xfrm>
          <a:prstGeom prst="rect">
            <a:avLst/>
          </a:prstGeom>
        </p:spPr>
      </p:pic>
    </p:spTree>
    <p:extLst>
      <p:ext uri="{BB962C8B-B14F-4D97-AF65-F5344CB8AC3E}">
        <p14:creationId xmlns:p14="http://schemas.microsoft.com/office/powerpoint/2010/main" val="47207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4C6ED2C-92C7-45B8-B4B1-43EB8FCE8B8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13746" y="1592638"/>
            <a:ext cx="6160292" cy="4106861"/>
          </a:xfrm>
          <a:prstGeom prst="rect">
            <a:avLst/>
          </a:prstGeom>
        </p:spPr>
      </p:pic>
      <p:sp>
        <p:nvSpPr>
          <p:cNvPr id="6" name="TextBox 5">
            <a:extLst>
              <a:ext uri="{FF2B5EF4-FFF2-40B4-BE49-F238E27FC236}">
                <a16:creationId xmlns:a16="http://schemas.microsoft.com/office/drawing/2014/main" id="{4E92BD78-AF45-4399-9D66-E86BACA0189F}"/>
              </a:ext>
            </a:extLst>
          </p:cNvPr>
          <p:cNvSpPr txBox="1"/>
          <p:nvPr/>
        </p:nvSpPr>
        <p:spPr>
          <a:xfrm>
            <a:off x="1435254" y="5813037"/>
            <a:ext cx="7317275" cy="769441"/>
          </a:xfrm>
          <a:prstGeom prst="rect">
            <a:avLst/>
          </a:prstGeom>
          <a:noFill/>
        </p:spPr>
        <p:txBody>
          <a:bodyPr wrap="square" rtlCol="0">
            <a:spAutoFit/>
          </a:bodyPr>
          <a:lstStyle/>
          <a:p>
            <a:pPr algn="ctr"/>
            <a:r>
              <a:rPr lang="en-US" sz="2200" dirty="0">
                <a:solidFill>
                  <a:srgbClr val="0070C0"/>
                </a:solidFill>
                <a:latin typeface="Arial Rounded MT Bold" panose="020F0704030504030204" pitchFamily="34" charset="0"/>
                <a:cs typeface="Times New Roman" panose="02020603050405020304" pitchFamily="18" charset="0"/>
              </a:rPr>
              <a:t>ALBA IULIA, LICEUL DE ARTE ”REGINA MARIA”, AND THE ERASMUS+ TEAM… IS MUSIC…</a:t>
            </a:r>
          </a:p>
        </p:txBody>
      </p:sp>
    </p:spTree>
    <p:extLst>
      <p:ext uri="{BB962C8B-B14F-4D97-AF65-F5344CB8AC3E}">
        <p14:creationId xmlns:p14="http://schemas.microsoft.com/office/powerpoint/2010/main" val="2123502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08038" y="70873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614796" y="-8941"/>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1556544" y="105569"/>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2EEF643-0D54-44FF-BEA3-09E9A04903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51324" y="2176510"/>
            <a:ext cx="5226425" cy="3919819"/>
          </a:xfrm>
          <a:prstGeom prst="rect">
            <a:avLst/>
          </a:prstGeom>
        </p:spPr>
      </p:pic>
      <p:pic>
        <p:nvPicPr>
          <p:cNvPr id="11" name="Picture 10">
            <a:extLst>
              <a:ext uri="{FF2B5EF4-FFF2-40B4-BE49-F238E27FC236}">
                <a16:creationId xmlns:a16="http://schemas.microsoft.com/office/drawing/2014/main" id="{B9D1A14C-9E97-4080-BD32-D99405224A9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59217" y="2786941"/>
            <a:ext cx="4253472" cy="3190104"/>
          </a:xfrm>
          <a:prstGeom prst="rect">
            <a:avLst/>
          </a:prstGeom>
        </p:spPr>
      </p:pic>
      <p:sp>
        <p:nvSpPr>
          <p:cNvPr id="2" name="TextBox 1">
            <a:extLst>
              <a:ext uri="{FF2B5EF4-FFF2-40B4-BE49-F238E27FC236}">
                <a16:creationId xmlns:a16="http://schemas.microsoft.com/office/drawing/2014/main" id="{E376FBE2-A735-47A1-9A47-CC26BFD04B32}"/>
              </a:ext>
            </a:extLst>
          </p:cNvPr>
          <p:cNvSpPr txBox="1"/>
          <p:nvPr/>
        </p:nvSpPr>
        <p:spPr>
          <a:xfrm>
            <a:off x="4958678" y="2283768"/>
            <a:ext cx="2286183" cy="461665"/>
          </a:xfrm>
          <a:prstGeom prst="rect">
            <a:avLst/>
          </a:prstGeom>
          <a:noFill/>
        </p:spPr>
        <p:txBody>
          <a:bodyPr wrap="square" rtlCol="0">
            <a:spAutoFit/>
          </a:bodyPr>
          <a:lstStyle/>
          <a:p>
            <a:r>
              <a:rPr lang="en-US" sz="2400" b="1" dirty="0">
                <a:solidFill>
                  <a:srgbClr val="0070C0"/>
                </a:solidFill>
              </a:rPr>
              <a:t>Our school…</a:t>
            </a:r>
          </a:p>
        </p:txBody>
      </p:sp>
      <p:sp>
        <p:nvSpPr>
          <p:cNvPr id="5" name="TextBox 4">
            <a:extLst>
              <a:ext uri="{FF2B5EF4-FFF2-40B4-BE49-F238E27FC236}">
                <a16:creationId xmlns:a16="http://schemas.microsoft.com/office/drawing/2014/main" id="{4F403248-CE6B-45EB-9113-180793D2A4D8}"/>
              </a:ext>
            </a:extLst>
          </p:cNvPr>
          <p:cNvSpPr txBox="1"/>
          <p:nvPr/>
        </p:nvSpPr>
        <p:spPr>
          <a:xfrm>
            <a:off x="5057153" y="6017674"/>
            <a:ext cx="1828800" cy="461665"/>
          </a:xfrm>
          <a:prstGeom prst="rect">
            <a:avLst/>
          </a:prstGeom>
          <a:noFill/>
        </p:spPr>
        <p:txBody>
          <a:bodyPr wrap="square" rtlCol="0">
            <a:spAutoFit/>
          </a:bodyPr>
          <a:lstStyle/>
          <a:p>
            <a:r>
              <a:rPr lang="en-US" sz="2400" b="1" dirty="0">
                <a:solidFill>
                  <a:srgbClr val="0070C0"/>
                </a:solidFill>
              </a:rPr>
              <a:t>Our life…</a:t>
            </a:r>
          </a:p>
        </p:txBody>
      </p:sp>
      <p:sp>
        <p:nvSpPr>
          <p:cNvPr id="6" name="TextBox 5">
            <a:extLst>
              <a:ext uri="{FF2B5EF4-FFF2-40B4-BE49-F238E27FC236}">
                <a16:creationId xmlns:a16="http://schemas.microsoft.com/office/drawing/2014/main" id="{8B5AD484-A2FA-4C69-8B60-0A0596D382C0}"/>
              </a:ext>
            </a:extLst>
          </p:cNvPr>
          <p:cNvSpPr txBox="1"/>
          <p:nvPr/>
        </p:nvSpPr>
        <p:spPr>
          <a:xfrm>
            <a:off x="9012689" y="4261088"/>
            <a:ext cx="1547446" cy="461665"/>
          </a:xfrm>
          <a:prstGeom prst="rect">
            <a:avLst/>
          </a:prstGeom>
          <a:noFill/>
        </p:spPr>
        <p:txBody>
          <a:bodyPr wrap="square" rtlCol="0">
            <a:spAutoFit/>
          </a:bodyPr>
          <a:lstStyle/>
          <a:p>
            <a:r>
              <a:rPr lang="en-US" sz="2400" b="1" dirty="0">
                <a:solidFill>
                  <a:srgbClr val="0070C0"/>
                </a:solidFill>
              </a:rPr>
              <a:t>Is MUSIC</a:t>
            </a:r>
          </a:p>
        </p:txBody>
      </p:sp>
    </p:spTree>
    <p:extLst>
      <p:ext uri="{BB962C8B-B14F-4D97-AF65-F5344CB8AC3E}">
        <p14:creationId xmlns:p14="http://schemas.microsoft.com/office/powerpoint/2010/main" val="364497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BEC0654-60B6-4B68-B4E4-548B2718C2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31837" y="2163383"/>
            <a:ext cx="4098877" cy="3074158"/>
          </a:xfrm>
          <a:prstGeom prst="rect">
            <a:avLst/>
          </a:prstGeom>
        </p:spPr>
      </p:pic>
      <p:pic>
        <p:nvPicPr>
          <p:cNvPr id="5" name="Picture 4">
            <a:extLst>
              <a:ext uri="{FF2B5EF4-FFF2-40B4-BE49-F238E27FC236}">
                <a16:creationId xmlns:a16="http://schemas.microsoft.com/office/drawing/2014/main" id="{AB935DB0-D8DE-42BF-9776-7637B36A53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4803030" y="2140921"/>
            <a:ext cx="4614862" cy="3461147"/>
          </a:xfrm>
          <a:prstGeom prst="rect">
            <a:avLst/>
          </a:prstGeom>
        </p:spPr>
      </p:pic>
    </p:spTree>
    <p:extLst>
      <p:ext uri="{BB962C8B-B14F-4D97-AF65-F5344CB8AC3E}">
        <p14:creationId xmlns:p14="http://schemas.microsoft.com/office/powerpoint/2010/main" val="230857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120" y="2255626"/>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4572000" y="3113005"/>
            <a:ext cx="5781402" cy="2419124"/>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“Transporting a sport mattress” – students (divided into 2 teams) have to carry a sport mattress on their  heads without falling. On their path they have to create a rhythm of moving so that they don not lose balance and they also have to overcome some obstacles.</a:t>
            </a:r>
          </a:p>
        </p:txBody>
      </p:sp>
      <p:sp>
        <p:nvSpPr>
          <p:cNvPr id="3" name="TextBox 2">
            <a:extLst>
              <a:ext uri="{FF2B5EF4-FFF2-40B4-BE49-F238E27FC236}">
                <a16:creationId xmlns:a16="http://schemas.microsoft.com/office/drawing/2014/main" id="{ABCA8A5E-DABC-48A8-A4E7-B528E47B5A1A}"/>
              </a:ext>
            </a:extLst>
          </p:cNvPr>
          <p:cNvSpPr txBox="1"/>
          <p:nvPr/>
        </p:nvSpPr>
        <p:spPr>
          <a:xfrm>
            <a:off x="839788" y="2053883"/>
            <a:ext cx="3071030" cy="369332"/>
          </a:xfrm>
          <a:prstGeom prst="rect">
            <a:avLst/>
          </a:prstGeom>
          <a:noFill/>
        </p:spPr>
        <p:txBody>
          <a:bodyPr wrap="square" rtlCol="0">
            <a:spAutoFit/>
          </a:bodyPr>
          <a:lstStyle/>
          <a:p>
            <a:r>
              <a:rPr lang="en-US" dirty="0"/>
              <a:t>Film: </a:t>
            </a:r>
            <a:r>
              <a:rPr lang="en-US" dirty="0" err="1"/>
              <a:t>Salteaua</a:t>
            </a:r>
            <a:r>
              <a:rPr lang="en-US" dirty="0"/>
              <a:t> - </a:t>
            </a:r>
            <a:r>
              <a:rPr lang="en-US" dirty="0" err="1"/>
              <a:t>coordonare</a:t>
            </a:r>
            <a:endParaRPr lang="en-US" dirty="0"/>
          </a:p>
        </p:txBody>
      </p:sp>
      <p:pic>
        <p:nvPicPr>
          <p:cNvPr id="8" name="Picture 7">
            <a:extLst>
              <a:ext uri="{FF2B5EF4-FFF2-40B4-BE49-F238E27FC236}">
                <a16:creationId xmlns:a16="http://schemas.microsoft.com/office/drawing/2014/main" id="{F019CA37-F340-4510-A1F8-02E0239575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5022" y="2544442"/>
            <a:ext cx="4246978" cy="31852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9A63D1B-FA17-456C-AF87-27E92459D0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90057" y="1631575"/>
            <a:ext cx="6565900" cy="4924425"/>
          </a:xfrm>
          <a:prstGeom prst="rect">
            <a:avLst/>
          </a:prstGeom>
        </p:spPr>
      </p:pic>
    </p:spTree>
    <p:extLst>
      <p:ext uri="{BB962C8B-B14F-4D97-AF65-F5344CB8AC3E}">
        <p14:creationId xmlns:p14="http://schemas.microsoft.com/office/powerpoint/2010/main" val="375564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778" y="2259489"/>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5174778" y="3131411"/>
            <a:ext cx="4890447" cy="2419124"/>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“Don’t get caught” – students are divided on the sport field that has been marked and they have to move according to the limits drawn. They walk, run, jump from one line to another and if they are caught they are eliminated</a:t>
            </a:r>
          </a:p>
        </p:txBody>
      </p:sp>
      <p:pic>
        <p:nvPicPr>
          <p:cNvPr id="7" name="Picture 6">
            <a:extLst>
              <a:ext uri="{FF2B5EF4-FFF2-40B4-BE49-F238E27FC236}">
                <a16:creationId xmlns:a16="http://schemas.microsoft.com/office/drawing/2014/main" id="{928B095B-FEE0-4547-BEA4-56AD019284E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1639559" y="2854656"/>
            <a:ext cx="3513836" cy="2635377"/>
          </a:xfrm>
          <a:prstGeom prst="rect">
            <a:avLst/>
          </a:prstGeom>
        </p:spPr>
      </p:pic>
      <p:sp>
        <p:nvSpPr>
          <p:cNvPr id="3" name="TextBox 2">
            <a:extLst>
              <a:ext uri="{FF2B5EF4-FFF2-40B4-BE49-F238E27FC236}">
                <a16:creationId xmlns:a16="http://schemas.microsoft.com/office/drawing/2014/main" id="{9DA5CF46-6995-498D-A5A7-AC40983FF54C}"/>
              </a:ext>
            </a:extLst>
          </p:cNvPr>
          <p:cNvSpPr txBox="1"/>
          <p:nvPr/>
        </p:nvSpPr>
        <p:spPr>
          <a:xfrm>
            <a:off x="1618178" y="1836024"/>
            <a:ext cx="3556600" cy="369332"/>
          </a:xfrm>
          <a:prstGeom prst="rect">
            <a:avLst/>
          </a:prstGeom>
          <a:noFill/>
        </p:spPr>
        <p:txBody>
          <a:bodyPr wrap="square" rtlCol="0">
            <a:spAutoFit/>
          </a:bodyPr>
          <a:lstStyle/>
          <a:p>
            <a:r>
              <a:rPr lang="en-US" dirty="0"/>
              <a:t>Film: </a:t>
            </a:r>
            <a:r>
              <a:rPr lang="en-US" dirty="0" err="1"/>
              <a:t>Alergare</a:t>
            </a:r>
            <a:r>
              <a:rPr lang="en-US" dirty="0"/>
              <a:t> – Nu </a:t>
            </a:r>
            <a:r>
              <a:rPr lang="en-US" dirty="0" err="1"/>
              <a:t>te</a:t>
            </a:r>
            <a:r>
              <a:rPr lang="en-US" dirty="0"/>
              <a:t> </a:t>
            </a:r>
            <a:r>
              <a:rPr lang="en-US" dirty="0" err="1"/>
              <a:t>lasa</a:t>
            </a:r>
            <a:r>
              <a:rPr lang="en-US" dirty="0"/>
              <a:t> </a:t>
            </a:r>
            <a:r>
              <a:rPr lang="en-US" dirty="0" err="1"/>
              <a:t>prins</a:t>
            </a:r>
            <a:endParaRPr lang="en-US" dirty="0"/>
          </a:p>
        </p:txBody>
      </p:sp>
    </p:spTree>
    <p:extLst>
      <p:ext uri="{BB962C8B-B14F-4D97-AF65-F5344CB8AC3E}">
        <p14:creationId xmlns:p14="http://schemas.microsoft.com/office/powerpoint/2010/main" val="47382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17" y="1509409"/>
            <a:ext cx="4399162" cy="649131"/>
          </a:xfrm>
        </p:spPr>
        <p:txBody>
          <a:bodyPr rtlCol="0">
            <a:normAutofit/>
          </a:bodyPr>
          <a:lstStyle/>
          <a:p>
            <a:pPr algn="ctr" fontAlgn="auto">
              <a:spcAft>
                <a:spcPts val="0"/>
              </a:spcAft>
              <a:defRPr/>
            </a:pPr>
            <a:r>
              <a:rPr lang="en-US" sz="3200" dirty="0">
                <a:latin typeface="Georgia" panose="02040502050405020303" pitchFamily="18" charset="0"/>
                <a:cs typeface="Times New Roman" panose="02020603050405020304" pitchFamily="18" charset="0"/>
              </a:rPr>
              <a:t>METHODOLOGY</a:t>
            </a:r>
            <a:endParaRPr lang="ro-RO" sz="3200" dirty="0">
              <a:latin typeface="Georgia" panose="02040502050405020303" pitchFamily="18" charset="0"/>
              <a:cs typeface="Times New Roman" panose="02020603050405020304" pitchFamily="18" charset="0"/>
            </a:endParaRPr>
          </a:p>
        </p:txBody>
      </p:sp>
      <p:pic>
        <p:nvPicPr>
          <p:cNvPr id="24579" name="Picture 3" descr="sigla_ultima Varianta"/>
          <p:cNvPicPr>
            <a:picLocks noChangeAspect="1" noChangeArrowheads="1"/>
          </p:cNvPicPr>
          <p:nvPr/>
        </p:nvPicPr>
        <p:blipFill>
          <a:blip r:embed="rId2"/>
          <a:srcRect/>
          <a:stretch>
            <a:fillRect/>
          </a:stretch>
        </p:blipFill>
        <p:spPr bwMode="auto">
          <a:xfrm>
            <a:off x="839788" y="208316"/>
            <a:ext cx="1431925" cy="1417638"/>
          </a:xfrm>
          <a:prstGeom prst="rect">
            <a:avLst/>
          </a:prstGeom>
          <a:noFill/>
          <a:ln w="9525">
            <a:noFill/>
            <a:miter lim="800000"/>
            <a:headEnd/>
            <a:tailEnd/>
          </a:ln>
        </p:spPr>
      </p:pic>
      <p:pic>
        <p:nvPicPr>
          <p:cNvPr id="24580"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24581" name="Picture 1" descr="Erasmus+-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983288" y="772827"/>
            <a:ext cx="2190750" cy="476250"/>
          </a:xfrm>
          <a:prstGeom prst="rect">
            <a:avLst/>
          </a:prstGeom>
          <a:noFill/>
          <a:ln w="9525">
            <a:noFill/>
            <a:miter lim="800000"/>
            <a:headEnd/>
            <a:tailEnd/>
          </a:ln>
        </p:spPr>
      </p:pic>
      <p:sp>
        <p:nvSpPr>
          <p:cNvPr id="10" name="Dreptunghi 9"/>
          <p:cNvSpPr/>
          <p:nvPr/>
        </p:nvSpPr>
        <p:spPr>
          <a:xfrm>
            <a:off x="1997613" y="2959003"/>
            <a:ext cx="7498080" cy="1421928"/>
          </a:xfrm>
          <a:prstGeom prst="rect">
            <a:avLst/>
          </a:prstGeom>
        </p:spPr>
        <p:txBody>
          <a:bodyPr wrap="square">
            <a:spAutoFit/>
          </a:bodyPr>
          <a:lstStyle/>
          <a:p>
            <a:pPr marL="228600" indent="-228600">
              <a:lnSpc>
                <a:spcPct val="90000"/>
              </a:lnSpc>
              <a:spcBef>
                <a:spcPts val="1000"/>
              </a:spcBef>
              <a:buFont typeface="Wingdings" panose="05000000000000000000" pitchFamily="2" charset="2"/>
              <a:buChar char="Ø"/>
            </a:pPr>
            <a:r>
              <a:rPr lang="en-US" sz="2400" dirty="0">
                <a:latin typeface="Times New Roman" pitchFamily="18" charset="0"/>
                <a:cs typeface="Times New Roman" pitchFamily="18" charset="0"/>
              </a:rPr>
              <a:t> “Volleyball with an aerobic ball” – students are divided into 2 teams of 6 players each. They have to play volleyball using an aerobic ball according to the rules while music is played in the background.</a:t>
            </a:r>
          </a:p>
        </p:txBody>
      </p:sp>
      <p:sp>
        <p:nvSpPr>
          <p:cNvPr id="3" name="TextBox 2">
            <a:extLst>
              <a:ext uri="{FF2B5EF4-FFF2-40B4-BE49-F238E27FC236}">
                <a16:creationId xmlns:a16="http://schemas.microsoft.com/office/drawing/2014/main" id="{480A34A5-887B-42E5-B5B5-EAD6C77A1958}"/>
              </a:ext>
            </a:extLst>
          </p:cNvPr>
          <p:cNvSpPr txBox="1"/>
          <p:nvPr/>
        </p:nvSpPr>
        <p:spPr>
          <a:xfrm>
            <a:off x="3351925" y="2049540"/>
            <a:ext cx="4191753" cy="369332"/>
          </a:xfrm>
          <a:prstGeom prst="rect">
            <a:avLst/>
          </a:prstGeom>
          <a:noFill/>
        </p:spPr>
        <p:txBody>
          <a:bodyPr wrap="square" rtlCol="0">
            <a:spAutoFit/>
          </a:bodyPr>
          <a:lstStyle/>
          <a:p>
            <a:r>
              <a:rPr lang="en-US" dirty="0"/>
              <a:t>Film: </a:t>
            </a:r>
            <a:r>
              <a:rPr lang="en-US" dirty="0" err="1"/>
              <a:t>Volei</a:t>
            </a:r>
            <a:r>
              <a:rPr lang="en-US" dirty="0"/>
              <a:t> cu </a:t>
            </a:r>
            <a:r>
              <a:rPr lang="en-US" dirty="0" err="1"/>
              <a:t>mingea</a:t>
            </a:r>
            <a:r>
              <a:rPr lang="en-US" dirty="0"/>
              <a:t> de </a:t>
            </a:r>
            <a:r>
              <a:rPr lang="en-US" dirty="0" err="1"/>
              <a:t>gimnastica</a:t>
            </a:r>
            <a:r>
              <a:rPr lang="en-US" dirty="0"/>
              <a:t> </a:t>
            </a:r>
          </a:p>
        </p:txBody>
      </p:sp>
    </p:spTree>
    <p:extLst>
      <p:ext uri="{BB962C8B-B14F-4D97-AF65-F5344CB8AC3E}">
        <p14:creationId xmlns:p14="http://schemas.microsoft.com/office/powerpoint/2010/main" val="106204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descr="Erasmus+-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83288" y="679075"/>
            <a:ext cx="2190750" cy="476250"/>
          </a:xfrm>
          <a:prstGeom prst="rect">
            <a:avLst/>
          </a:prstGeom>
          <a:noFill/>
          <a:ln w="9525">
            <a:noFill/>
            <a:miter lim="800000"/>
            <a:headEnd/>
            <a:tailEnd/>
          </a:ln>
        </p:spPr>
      </p:pic>
      <p:pic>
        <p:nvPicPr>
          <p:cNvPr id="18437" name="Picture 2" descr="logo Music is ..."/>
          <p:cNvPicPr>
            <a:picLocks noChangeAspect="1" noChangeArrowheads="1"/>
          </p:cNvPicPr>
          <p:nvPr/>
        </p:nvPicPr>
        <p:blipFill>
          <a:blip r:embed="rId3"/>
          <a:srcRect/>
          <a:stretch>
            <a:fillRect/>
          </a:stretch>
        </p:blipFill>
        <p:spPr bwMode="auto">
          <a:xfrm>
            <a:off x="3562350" y="28575"/>
            <a:ext cx="1009650" cy="1428750"/>
          </a:xfrm>
          <a:prstGeom prst="rect">
            <a:avLst/>
          </a:prstGeom>
          <a:noFill/>
          <a:ln w="9525">
            <a:noFill/>
            <a:miter lim="800000"/>
            <a:headEnd/>
            <a:tailEnd/>
          </a:ln>
        </p:spPr>
      </p:pic>
      <p:pic>
        <p:nvPicPr>
          <p:cNvPr id="18438" name="Picture 3" descr="sigla_ultima Varianta"/>
          <p:cNvPicPr>
            <a:picLocks noChangeAspect="1" noChangeArrowheads="1"/>
          </p:cNvPicPr>
          <p:nvPr/>
        </p:nvPicPr>
        <p:blipFill>
          <a:blip r:embed="rId4"/>
          <a:srcRect/>
          <a:stretch>
            <a:fillRect/>
          </a:stretch>
        </p:blipFill>
        <p:spPr bwMode="auto">
          <a:xfrm>
            <a:off x="839788" y="317500"/>
            <a:ext cx="1431925" cy="1417638"/>
          </a:xfrm>
          <a:prstGeom prst="rect">
            <a:avLst/>
          </a:prstGeom>
          <a:noFill/>
          <a:ln w="9525">
            <a:noFill/>
            <a:miter lim="800000"/>
            <a:headEnd/>
            <a:tailEnd/>
          </a:ln>
        </p:spPr>
      </p:pic>
      <p:sp>
        <p:nvSpPr>
          <p:cNvPr id="18439" name="Rectangle 4"/>
          <p:cNvSpPr>
            <a:spLocks noChangeArrowheads="1"/>
          </p:cNvSpPr>
          <p:nvPr/>
        </p:nvSpPr>
        <p:spPr bwMode="auto">
          <a:xfrm>
            <a:off x="982663" y="-119063"/>
            <a:ext cx="12192000" cy="457201"/>
          </a:xfrm>
          <a:prstGeom prst="rect">
            <a:avLst/>
          </a:prstGeom>
          <a:noFill/>
          <a:ln w="9525">
            <a:noFill/>
            <a:miter lim="800000"/>
          </a:ln>
        </p:spPr>
        <p:txBody>
          <a:bodyPr wrap="none" anchor="ctr">
            <a:spAutoFit/>
          </a:bodyPr>
          <a:lstStyle/>
          <a:p>
            <a:endParaRPr lang="en-US">
              <a:latin typeface="Trebuchet MS" panose="020B0603020202020204" pitchFamily="34" charset="0"/>
            </a:endParaRPr>
          </a:p>
        </p:txBody>
      </p:sp>
      <p:sp>
        <p:nvSpPr>
          <p:cNvPr id="18440" name="Rectangle 5"/>
          <p:cNvSpPr>
            <a:spLocks noChangeArrowheads="1"/>
          </p:cNvSpPr>
          <p:nvPr/>
        </p:nvSpPr>
        <p:spPr bwMode="auto">
          <a:xfrm>
            <a:off x="982663" y="81438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1" name="Rectangle 6"/>
          <p:cNvSpPr>
            <a:spLocks noChangeArrowheads="1"/>
          </p:cNvSpPr>
          <p:nvPr/>
        </p:nvSpPr>
        <p:spPr bwMode="auto">
          <a:xfrm>
            <a:off x="982663" y="22431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sp>
        <p:nvSpPr>
          <p:cNvPr id="18442" name="Rectangle 7"/>
          <p:cNvSpPr>
            <a:spLocks noChangeArrowheads="1"/>
          </p:cNvSpPr>
          <p:nvPr/>
        </p:nvSpPr>
        <p:spPr bwMode="auto">
          <a:xfrm>
            <a:off x="982663" y="3157538"/>
            <a:ext cx="12192000" cy="0"/>
          </a:xfrm>
          <a:prstGeom prst="rect">
            <a:avLst/>
          </a:prstGeom>
          <a:noFill/>
          <a:ln w="9525">
            <a:noFill/>
            <a:miter lim="800000"/>
          </a:ln>
        </p:spPr>
        <p:txBody>
          <a:bodyPr wrap="none" anchor="ctr">
            <a:spAutoFit/>
          </a:bodyPr>
          <a:lstStyle/>
          <a:p>
            <a:pPr eaLnBrk="0" hangingPunct="0"/>
            <a:r>
              <a:rPr lang="ro-RO" sz="1200">
                <a:ea typeface="Calibri" panose="020F0502020204030204" pitchFamily="34" charset="0"/>
                <a:cs typeface="Times New Roman" panose="02020603050405020304" pitchFamily="18" charset="0"/>
              </a:rPr>
              <a:t>                   </a:t>
            </a:r>
            <a:endParaRPr lang="ro-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8870C2D7-BB5E-485C-BE67-DDE0E865AD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3482787" y="2258266"/>
            <a:ext cx="5226425" cy="3919819"/>
          </a:xfrm>
          <a:prstGeom prst="rect">
            <a:avLst/>
          </a:prstGeom>
        </p:spPr>
      </p:pic>
      <p:pic>
        <p:nvPicPr>
          <p:cNvPr id="11" name="Picture 10">
            <a:extLst>
              <a:ext uri="{FF2B5EF4-FFF2-40B4-BE49-F238E27FC236}">
                <a16:creationId xmlns:a16="http://schemas.microsoft.com/office/drawing/2014/main" id="{84D5579E-4AB3-4B55-B186-BB6311619C7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5400000">
            <a:off x="1148603" y="2780460"/>
            <a:ext cx="3257175" cy="2442881"/>
          </a:xfrm>
          <a:prstGeom prst="rect">
            <a:avLst/>
          </a:prstGeom>
        </p:spPr>
      </p:pic>
    </p:spTree>
    <p:extLst>
      <p:ext uri="{BB962C8B-B14F-4D97-AF65-F5344CB8AC3E}">
        <p14:creationId xmlns:p14="http://schemas.microsoft.com/office/powerpoint/2010/main" val="30024400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1647</TotalTime>
  <Words>1109</Words>
  <Application>Microsoft Office PowerPoint</Application>
  <PresentationFormat>Widescreen</PresentationFormat>
  <Paragraphs>165</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Rounded MT Bold</vt:lpstr>
      <vt:lpstr>Calibri</vt:lpstr>
      <vt:lpstr>Georgia</vt:lpstr>
      <vt:lpstr>Times New Roman</vt:lpstr>
      <vt:lpstr>Trebuchet MS</vt:lpstr>
      <vt:lpstr>Wingdings</vt:lpstr>
      <vt:lpstr>Wingdings 3</vt:lpstr>
      <vt:lpstr>Facet</vt:lpstr>
      <vt:lpstr>PowerPoint Presentation</vt:lpstr>
      <vt:lpstr>SECONDARY – 7th grade (activity),  + ART: fine arts (drawings)</vt:lpstr>
      <vt:lpstr>COMPETENCES</vt:lpstr>
      <vt:lpstr>PowerPoint Presentation</vt:lpstr>
      <vt:lpstr>METHODOLOGY</vt:lpstr>
      <vt:lpstr>PowerPoint Presentation</vt:lpstr>
      <vt:lpstr>METHODOLOGY</vt:lpstr>
      <vt:lpstr>METHODOLOGY</vt:lpstr>
      <vt:lpstr>PowerPoint Presentation</vt:lpstr>
      <vt:lpstr>METHODOLOGY</vt:lpstr>
      <vt:lpstr>PowerPoint Presentation</vt:lpstr>
      <vt:lpstr>ORGANISATION</vt:lpstr>
      <vt:lpstr>EVALUATION of competences</vt:lpstr>
      <vt:lpstr>SECONDARY – 8th grade (activity),  10th grade (drawings)</vt:lpstr>
      <vt:lpstr>COMPETENCES</vt:lpstr>
      <vt:lpstr>PowerPoint Presentation</vt:lpstr>
      <vt:lpstr>METHODOLOGY</vt:lpstr>
      <vt:lpstr>PowerPoint Presentation</vt:lpstr>
      <vt:lpstr>METHODOLOGY</vt:lpstr>
      <vt:lpstr>ORGANISATION</vt:lpstr>
      <vt:lpstr>PowerPoint Presentation</vt:lpstr>
      <vt:lpstr>EVALUATION of competences</vt:lpstr>
      <vt:lpstr>HIGH SCHOOL – 10th grade</vt:lpstr>
      <vt:lpstr>COMPETENCES</vt:lpstr>
      <vt:lpstr>METHODOLOGY</vt:lpstr>
      <vt:lpstr>METHODOLOGY</vt:lpstr>
      <vt:lpstr>PowerPoint Presentation</vt:lpstr>
      <vt:lpstr>ORGANISATION</vt:lpstr>
      <vt:lpstr>PowerPoint Presentation</vt:lpstr>
      <vt:lpstr>EVALUATION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Dioșan</cp:lastModifiedBy>
  <cp:revision>412</cp:revision>
  <dcterms:created xsi:type="dcterms:W3CDTF">2017-03-11T11:11:00Z</dcterms:created>
  <dcterms:modified xsi:type="dcterms:W3CDTF">2018-08-21T17:46:56Z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