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theme/themeOverride15.xml" ContentType="application/vnd.openxmlformats-officedocument.themeOverr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2" r:id="rId1"/>
  </p:sldMasterIdLst>
  <p:sldIdLst>
    <p:sldId id="256" r:id="rId2"/>
    <p:sldId id="257" r:id="rId3"/>
    <p:sldId id="258" r:id="rId4"/>
    <p:sldId id="259" r:id="rId5"/>
    <p:sldId id="317" r:id="rId6"/>
    <p:sldId id="260" r:id="rId7"/>
    <p:sldId id="261" r:id="rId8"/>
    <p:sldId id="318" r:id="rId9"/>
    <p:sldId id="304" r:id="rId10"/>
    <p:sldId id="264" r:id="rId11"/>
    <p:sldId id="262" r:id="rId12"/>
    <p:sldId id="325" r:id="rId13"/>
    <p:sldId id="265" r:id="rId14"/>
    <p:sldId id="266" r:id="rId15"/>
    <p:sldId id="267" r:id="rId16"/>
    <p:sldId id="315" r:id="rId17"/>
    <p:sldId id="268" r:id="rId18"/>
    <p:sldId id="316" r:id="rId19"/>
    <p:sldId id="305" r:id="rId20"/>
    <p:sldId id="306" r:id="rId21"/>
    <p:sldId id="270" r:id="rId22"/>
    <p:sldId id="271" r:id="rId23"/>
    <p:sldId id="326" r:id="rId24"/>
    <p:sldId id="272" r:id="rId25"/>
    <p:sldId id="273" r:id="rId26"/>
    <p:sldId id="274" r:id="rId27"/>
    <p:sldId id="313" r:id="rId28"/>
    <p:sldId id="275" r:id="rId29"/>
    <p:sldId id="314" r:id="rId30"/>
    <p:sldId id="276" r:id="rId31"/>
    <p:sldId id="312" r:id="rId32"/>
    <p:sldId id="277" r:id="rId33"/>
    <p:sldId id="278" r:id="rId34"/>
    <p:sldId id="324" r:id="rId35"/>
    <p:sldId id="279" r:id="rId36"/>
    <p:sldId id="280" r:id="rId37"/>
    <p:sldId id="281" r:id="rId38"/>
    <p:sldId id="282" r:id="rId39"/>
    <p:sldId id="319" r:id="rId40"/>
    <p:sldId id="283" r:id="rId41"/>
    <p:sldId id="308" r:id="rId42"/>
    <p:sldId id="284" r:id="rId43"/>
    <p:sldId id="285" r:id="rId44"/>
    <p:sldId id="293" r:id="rId45"/>
    <p:sldId id="294" r:id="rId46"/>
    <p:sldId id="327" r:id="rId47"/>
    <p:sldId id="295" r:id="rId48"/>
    <p:sldId id="296" r:id="rId49"/>
    <p:sldId id="297" r:id="rId50"/>
    <p:sldId id="329" r:id="rId51"/>
    <p:sldId id="286" r:id="rId52"/>
    <p:sldId id="287" r:id="rId53"/>
    <p:sldId id="288" r:id="rId54"/>
    <p:sldId id="289" r:id="rId55"/>
    <p:sldId id="320" r:id="rId56"/>
    <p:sldId id="290" r:id="rId57"/>
    <p:sldId id="309" r:id="rId58"/>
    <p:sldId id="298" r:id="rId59"/>
    <p:sldId id="310" r:id="rId60"/>
    <p:sldId id="291" r:id="rId61"/>
    <p:sldId id="292" r:id="rId62"/>
    <p:sldId id="299" r:id="rId63"/>
    <p:sldId id="300" r:id="rId64"/>
    <p:sldId id="322" r:id="rId65"/>
    <p:sldId id="301" r:id="rId66"/>
    <p:sldId id="302" r:id="rId67"/>
    <p:sldId id="303" r:id="rId68"/>
    <p:sldId id="323" r:id="rId69"/>
    <p:sldId id="330" r:id="rId70"/>
    <p:sldId id="331" r:id="rId71"/>
  </p:sldIdLst>
  <p:sldSz cx="12192000" cy="6858000"/>
  <p:notesSz cx="6858000" cy="9144000"/>
  <p:defaultTextStyle>
    <a:defPPr>
      <a:defRPr lang="ro-RO"/>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6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1561" autoAdjust="0"/>
  </p:normalViewPr>
  <p:slideViewPr>
    <p:cSldViewPr snapToGrid="0">
      <p:cViewPr varScale="1">
        <p:scale>
          <a:sx n="58" d="100"/>
          <a:sy n="58" d="100"/>
        </p:scale>
        <p:origin x="-84" y="-18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file:///E:\DOCUMENTE\04%20LIVIA\2016-2017\DOCUMENTE%20ERASMUS+\documente%20RO%20meeting\evaluare%20sciences\TABEL-MOTIVATION-CL-1-7.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E:\DOCUMENTE\04%20LIVIA\2016-2017\DOCUMENTE%20ERASMUS+\documente%20RO%20meeting\evaluare%20sciences\TABEL-MOTIVATION-CL-1-7.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E:\DOCUMENTE\04%20LIVIA\2016-2017\DOCUMENTE%20ERASMUS+\documente%20RO%20meeting\evaluare%20sciences\TABEL-MOTIVATION-CL-1-7.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E:\DOCUMENTE\04%20LIVIA\2016-2017\DOCUMENTE%20ERASMUS+\documente%20RO%20meeting\evaluare%20sciences\TABEL-MOTIVATION-CL-1-7.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E:\DOCUMENTE\04%20LIVIA\2016-2017\DOCUMENTE%20ERASMUS+\documente%20RO%20meeting\evaluare%20sciences\TABEL-MOTIVATION-CL-1-7.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E:\DOCUMENTE\04%20LIVIA\2016-2017\DOCUMENTE%20ERASMUS+\documente%20RO%20meeting\evaluare%20sciences\TABEL-MOTIVATION-CL-1-7.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E:\DOCUMENTE\04%20LIVIA\2016-2017\DOCUMENTE%20ERASMUS+\documente%20RO%20meeting\evaluare%20sciences\TABEL-MOTIVATION-CL-1-7.xlsx" TargetMode="External"/><Relationship Id="rId1" Type="http://schemas.openxmlformats.org/officeDocument/2006/relationships/themeOverride" Target="../theme/themeOverride15.xml"/></Relationships>
</file>

<file path=ppt/charts/_rels/chart2.xml.rels><?xml version="1.0" encoding="UTF-8" standalone="yes"?>
<Relationships xmlns="http://schemas.openxmlformats.org/package/2006/relationships"><Relationship Id="rId2" Type="http://schemas.openxmlformats.org/officeDocument/2006/relationships/oleObject" Target="file:///E:\DOCUMENTE\04%20LIVIA\2016-2017\DOCUMENTE%20ERASMUS+\documente%20RO%20meeting\evaluare%20sciences\TABEL-MOTIVATION-CL-1-7.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E:\DOCUMENTE\04%20LIVIA\2016-2017\DOCUMENTE%20ERASMUS+\documente%20RO%20meeting\evaluare%20sciences\TABEL-MOTIVATION-CL-1-7.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E:\DOCUMENTE\04%20LIVIA\2016-2017\DOCUMENTE%20ERASMUS+\documente%20RO%20meeting\evaluare%20sciences\TABEL-MOTIVATION-CL-1-7.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E:\DOCUMENTE\04%20LIVIA\2016-2017\DOCUMENTE%20ERASMUS+\documente%20RO%20meeting\evaluare%20sciences\TABEL-MOTIVATION-CL-1-7.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E:\DOCUMENTE\04%20LIVIA\2016-2017\DOCUMENTE%20ERASMUS+\documente%20RO%20meeting\evaluare%20sciences\TABEL-MOTIVATION-CL-1-7.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E:\DOCUMENTE\04%20LIVIA\2016-2017\DOCUMENTE%20ERASMUS+\documente%20RO%20meeting\evaluare%20sciences\TABEL-MOTIVATION-CL-1-7.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E:\DOCUMENTE\04%20LIVIA\2016-2017\DOCUMENTE%20ERASMUS+\documente%20RO%20meeting\evaluare%20sciences\TABEL-MOTIVATION-CL-1-7.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E:\DOCUMENTE\04%20LIVIA\2016-2017\DOCUMENTE%20ERASMUS+\documente%20RO%20meeting\evaluare%20sciences\TABEL-MOTIVATION-CL-1-7.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lang val="ro-RO"/>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ro-RO" dirty="0" err="1"/>
              <a:t>Science</a:t>
            </a:r>
            <a:r>
              <a:rPr lang="ro-RO" baseline="0" dirty="0"/>
              <a:t> </a:t>
            </a:r>
            <a:r>
              <a:rPr lang="ro-RO" baseline="0" dirty="0" err="1"/>
              <a:t>and</a:t>
            </a:r>
            <a:r>
              <a:rPr lang="ro-RO" baseline="0" dirty="0"/>
              <a:t> Music: </a:t>
            </a:r>
            <a:r>
              <a:rPr lang="ro-RO" baseline="0" dirty="0" err="1"/>
              <a:t>Motivation</a:t>
            </a:r>
            <a:r>
              <a:rPr lang="ro-RO" baseline="0" dirty="0"/>
              <a:t> (</a:t>
            </a:r>
            <a:r>
              <a:rPr lang="ro-RO" baseline="0" dirty="0" smtClean="0"/>
              <a:t>1A – 30 </a:t>
            </a:r>
            <a:r>
              <a:rPr lang="ro-RO" baseline="0" dirty="0" err="1" smtClean="0"/>
              <a:t>students</a:t>
            </a:r>
            <a:r>
              <a:rPr lang="ro-RO" baseline="0" dirty="0" smtClean="0"/>
              <a:t>)</a:t>
            </a:r>
            <a:endParaRPr lang="ro-RO" dirty="0"/>
          </a:p>
        </c:rich>
      </c:tx>
      <c:layout/>
      <c:spPr>
        <a:noFill/>
        <a:ln>
          <a:noFill/>
        </a:ln>
        <a:effectLst/>
      </c:spPr>
    </c:title>
    <c:plotArea>
      <c:layout/>
      <c:barChart>
        <c:barDir val="col"/>
        <c:grouping val="clustered"/>
        <c:ser>
          <c:idx val="0"/>
          <c:order val="0"/>
          <c:tx>
            <c:strRef>
              <c:f>'[TABEL-MOTIVATION-CL-1-7.xlsx]Foaie1'!$E$5</c:f>
              <c:strCache>
                <c:ptCount val="1"/>
                <c:pt idx="0">
                  <c:v>1. I like the classes of environment exploration</c:v>
                </c:pt>
              </c:strCache>
            </c:strRef>
          </c:tx>
          <c:spPr>
            <a:solidFill>
              <a:schemeClr val="accent1"/>
            </a:solidFill>
            <a:ln>
              <a:noFill/>
            </a:ln>
            <a:effectLst/>
            <a:sp3d/>
          </c:spPr>
          <c:cat>
            <c:strRef>
              <c:f>'[TABEL-MOTIVATION-CL-1-7.xlsx]Foaie1'!$F$4:$G$4</c:f>
              <c:strCache>
                <c:ptCount val="2"/>
                <c:pt idx="0">
                  <c:v>before</c:v>
                </c:pt>
                <c:pt idx="1">
                  <c:v>after</c:v>
                </c:pt>
              </c:strCache>
            </c:strRef>
          </c:cat>
          <c:val>
            <c:numRef>
              <c:f>'[TABEL-MOTIVATION-CL-1-7.xlsx]Foaie1'!$F$5:$G$5</c:f>
              <c:numCache>
                <c:formatCode>General</c:formatCode>
                <c:ptCount val="2"/>
                <c:pt idx="0">
                  <c:v>24</c:v>
                </c:pt>
                <c:pt idx="1">
                  <c:v>28</c:v>
                </c:pt>
              </c:numCache>
            </c:numRef>
          </c:val>
        </c:ser>
        <c:ser>
          <c:idx val="1"/>
          <c:order val="1"/>
          <c:tx>
            <c:strRef>
              <c:f>'[TABEL-MOTIVATION-CL-1-7.xlsx]Foaie1'!$E$6</c:f>
              <c:strCache>
                <c:ptCount val="1"/>
                <c:pt idx="0">
                  <c:v>2. I don't like the classes of environment exploration</c:v>
                </c:pt>
              </c:strCache>
            </c:strRef>
          </c:tx>
          <c:spPr>
            <a:solidFill>
              <a:schemeClr val="accent2"/>
            </a:solidFill>
            <a:ln>
              <a:noFill/>
            </a:ln>
            <a:effectLst/>
            <a:sp3d/>
          </c:spPr>
          <c:cat>
            <c:strRef>
              <c:f>'[TABEL-MOTIVATION-CL-1-7.xlsx]Foaie1'!$F$4:$G$4</c:f>
              <c:strCache>
                <c:ptCount val="2"/>
                <c:pt idx="0">
                  <c:v>before</c:v>
                </c:pt>
                <c:pt idx="1">
                  <c:v>after</c:v>
                </c:pt>
              </c:strCache>
            </c:strRef>
          </c:cat>
          <c:val>
            <c:numRef>
              <c:f>'[TABEL-MOTIVATION-CL-1-7.xlsx]Foaie1'!$F$6:$G$6</c:f>
              <c:numCache>
                <c:formatCode>General</c:formatCode>
                <c:ptCount val="2"/>
                <c:pt idx="0">
                  <c:v>6</c:v>
                </c:pt>
                <c:pt idx="1">
                  <c:v>2</c:v>
                </c:pt>
              </c:numCache>
            </c:numRef>
          </c:val>
        </c:ser>
        <c:dLbls/>
        <c:axId val="86382464"/>
        <c:axId val="86384000"/>
      </c:barChart>
      <c:catAx>
        <c:axId val="8638246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86384000"/>
        <c:crosses val="autoZero"/>
        <c:auto val="1"/>
        <c:lblAlgn val="ctr"/>
        <c:lblOffset val="100"/>
      </c:catAx>
      <c:valAx>
        <c:axId val="8638400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8638246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legend>
    <c:plotVisOnly val="1"/>
    <c:dispBlanksAs val="gap"/>
  </c:chart>
  <c:spPr>
    <a:noFill/>
    <a:ln>
      <a:noFill/>
    </a:ln>
    <a:effectLst/>
  </c:spPr>
  <c:txPr>
    <a:bodyPr/>
    <a:lstStyle/>
    <a:p>
      <a:pPr>
        <a:defRPr lang="en-US"/>
      </a:pPr>
      <a:endParaRPr lang="ro-RO"/>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ro-RO"/>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ro-RO"/>
              <a:t>Sciece</a:t>
            </a:r>
            <a:r>
              <a:rPr lang="ro-RO" baseline="0"/>
              <a:t> and Music: 7A - 19 students</a:t>
            </a:r>
          </a:p>
          <a:p>
            <a:pPr>
              <a:defRPr lang="en-US" sz="1400" b="0" i="0" u="none" strike="noStrike" kern="1200" spc="0" baseline="0">
                <a:solidFill>
                  <a:schemeClr val="tx1">
                    <a:lumMod val="65000"/>
                    <a:lumOff val="35000"/>
                  </a:schemeClr>
                </a:solidFill>
                <a:latin typeface="+mn-lt"/>
                <a:ea typeface="+mn-ea"/>
                <a:cs typeface="+mn-cs"/>
              </a:defRPr>
            </a:pPr>
            <a:r>
              <a:rPr lang="ro-RO" baseline="0"/>
              <a:t>Do you like science classes (physics, chemistry)?</a:t>
            </a:r>
            <a:endParaRPr lang="ro-RO"/>
          </a:p>
        </c:rich>
      </c:tx>
      <c:spPr>
        <a:noFill/>
        <a:ln>
          <a:noFill/>
        </a:ln>
        <a:effectLst/>
      </c:spPr>
    </c:title>
    <c:plotArea>
      <c:layout/>
      <c:barChart>
        <c:barDir val="col"/>
        <c:grouping val="clustered"/>
        <c:ser>
          <c:idx val="0"/>
          <c:order val="0"/>
          <c:tx>
            <c:strRef>
              <c:f>'[TABEL-MOTIVATION-CL-1-7.xlsx]Foaie1'!$J$74</c:f>
              <c:strCache>
                <c:ptCount val="1"/>
                <c:pt idx="0">
                  <c:v>before</c:v>
                </c:pt>
              </c:strCache>
            </c:strRef>
          </c:tx>
          <c:spPr>
            <a:solidFill>
              <a:schemeClr val="accent1"/>
            </a:solidFill>
            <a:ln>
              <a:noFill/>
            </a:ln>
            <a:effectLst/>
            <a:sp3d/>
          </c:spPr>
          <c:cat>
            <c:strRef>
              <c:f>'[TABEL-MOTIVATION-CL-1-7.xlsx]Foaie1'!$I$75:$I$79</c:f>
              <c:strCache>
                <c:ptCount val="5"/>
                <c:pt idx="0">
                  <c:v>1 (not at all)</c:v>
                </c:pt>
                <c:pt idx="1">
                  <c:v>2</c:v>
                </c:pt>
                <c:pt idx="2">
                  <c:v>3</c:v>
                </c:pt>
                <c:pt idx="3">
                  <c:v>4</c:v>
                </c:pt>
                <c:pt idx="4">
                  <c:v>5 (totally)</c:v>
                </c:pt>
              </c:strCache>
            </c:strRef>
          </c:cat>
          <c:val>
            <c:numRef>
              <c:f>'[TABEL-MOTIVATION-CL-1-7.xlsx]Foaie1'!$J$75:$J$79</c:f>
              <c:numCache>
                <c:formatCode>General</c:formatCode>
                <c:ptCount val="5"/>
                <c:pt idx="0">
                  <c:v>0</c:v>
                </c:pt>
                <c:pt idx="1">
                  <c:v>0</c:v>
                </c:pt>
                <c:pt idx="2">
                  <c:v>4</c:v>
                </c:pt>
                <c:pt idx="3">
                  <c:v>9</c:v>
                </c:pt>
                <c:pt idx="4">
                  <c:v>7</c:v>
                </c:pt>
              </c:numCache>
            </c:numRef>
          </c:val>
        </c:ser>
        <c:ser>
          <c:idx val="1"/>
          <c:order val="1"/>
          <c:tx>
            <c:strRef>
              <c:f>'[TABEL-MOTIVATION-CL-1-7.xlsx]Foaie1'!$K$74</c:f>
              <c:strCache>
                <c:ptCount val="1"/>
                <c:pt idx="0">
                  <c:v>after</c:v>
                </c:pt>
              </c:strCache>
            </c:strRef>
          </c:tx>
          <c:spPr>
            <a:solidFill>
              <a:schemeClr val="accent2"/>
            </a:solidFill>
            <a:ln>
              <a:noFill/>
            </a:ln>
            <a:effectLst/>
            <a:sp3d/>
          </c:spPr>
          <c:cat>
            <c:strRef>
              <c:f>'[TABEL-MOTIVATION-CL-1-7.xlsx]Foaie1'!$I$75:$I$79</c:f>
              <c:strCache>
                <c:ptCount val="5"/>
                <c:pt idx="0">
                  <c:v>1 (not at all)</c:v>
                </c:pt>
                <c:pt idx="1">
                  <c:v>2</c:v>
                </c:pt>
                <c:pt idx="2">
                  <c:v>3</c:v>
                </c:pt>
                <c:pt idx="3">
                  <c:v>4</c:v>
                </c:pt>
                <c:pt idx="4">
                  <c:v>5 (totally)</c:v>
                </c:pt>
              </c:strCache>
            </c:strRef>
          </c:cat>
          <c:val>
            <c:numRef>
              <c:f>'[TABEL-MOTIVATION-CL-1-7.xlsx]Foaie1'!$K$75:$K$79</c:f>
              <c:numCache>
                <c:formatCode>General</c:formatCode>
                <c:ptCount val="5"/>
                <c:pt idx="0">
                  <c:v>0</c:v>
                </c:pt>
                <c:pt idx="1">
                  <c:v>0</c:v>
                </c:pt>
                <c:pt idx="2">
                  <c:v>0</c:v>
                </c:pt>
                <c:pt idx="3">
                  <c:v>8</c:v>
                </c:pt>
                <c:pt idx="4">
                  <c:v>11</c:v>
                </c:pt>
              </c:numCache>
            </c:numRef>
          </c:val>
        </c:ser>
        <c:dLbls/>
        <c:axId val="94847360"/>
        <c:axId val="94848896"/>
      </c:barChart>
      <c:catAx>
        <c:axId val="9484736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94848896"/>
        <c:crosses val="autoZero"/>
        <c:auto val="1"/>
        <c:lblAlgn val="ctr"/>
        <c:lblOffset val="100"/>
      </c:catAx>
      <c:valAx>
        <c:axId val="9484889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9484736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legend>
    <c:plotVisOnly val="1"/>
    <c:dispBlanksAs val="gap"/>
  </c:chart>
  <c:spPr>
    <a:noFill/>
    <a:ln>
      <a:noFill/>
    </a:ln>
    <a:effectLst/>
  </c:spPr>
  <c:txPr>
    <a:bodyPr/>
    <a:lstStyle/>
    <a:p>
      <a:pPr>
        <a:defRPr lang="en-US"/>
      </a:pPr>
      <a:endParaRPr lang="ro-RO"/>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ro-RO"/>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ro-RO"/>
              <a:t>Science</a:t>
            </a:r>
            <a:r>
              <a:rPr lang="ro-RO" baseline="0"/>
              <a:t> and Music: 7a - 19 students</a:t>
            </a:r>
          </a:p>
          <a:p>
            <a:pPr>
              <a:defRPr lang="en-US" sz="1400" b="0" i="0" u="none" strike="noStrike" kern="1200" spc="0" baseline="0">
                <a:solidFill>
                  <a:schemeClr val="tx1">
                    <a:lumMod val="65000"/>
                    <a:lumOff val="35000"/>
                  </a:schemeClr>
                </a:solidFill>
                <a:latin typeface="+mn-lt"/>
                <a:ea typeface="+mn-ea"/>
                <a:cs typeface="+mn-cs"/>
              </a:defRPr>
            </a:pPr>
            <a:r>
              <a:rPr lang="ro-RO" baseline="0"/>
              <a:t>Do you like to participate actively in science classes (physics, chemistry)?</a:t>
            </a:r>
            <a:endParaRPr lang="ro-RO"/>
          </a:p>
        </c:rich>
      </c:tx>
      <c:spPr>
        <a:noFill/>
        <a:ln>
          <a:noFill/>
        </a:ln>
        <a:effectLst/>
      </c:spPr>
    </c:title>
    <c:plotArea>
      <c:layout/>
      <c:barChart>
        <c:barDir val="col"/>
        <c:grouping val="clustered"/>
        <c:ser>
          <c:idx val="0"/>
          <c:order val="0"/>
          <c:tx>
            <c:strRef>
              <c:f>'[TABEL-MOTIVATION-CL-1-7.xlsx]Foaie1'!$N$74</c:f>
              <c:strCache>
                <c:ptCount val="1"/>
                <c:pt idx="0">
                  <c:v>before</c:v>
                </c:pt>
              </c:strCache>
            </c:strRef>
          </c:tx>
          <c:spPr>
            <a:solidFill>
              <a:schemeClr val="accent1"/>
            </a:solidFill>
            <a:ln>
              <a:noFill/>
            </a:ln>
            <a:effectLst/>
            <a:sp3d/>
          </c:spPr>
          <c:cat>
            <c:strRef>
              <c:f>'[TABEL-MOTIVATION-CL-1-7.xlsx]Foaie1'!$M$75:$M$79</c:f>
              <c:strCache>
                <c:ptCount val="5"/>
                <c:pt idx="0">
                  <c:v>1 (not at all)</c:v>
                </c:pt>
                <c:pt idx="1">
                  <c:v>2</c:v>
                </c:pt>
                <c:pt idx="2">
                  <c:v>3</c:v>
                </c:pt>
                <c:pt idx="3">
                  <c:v>4</c:v>
                </c:pt>
                <c:pt idx="4">
                  <c:v>5 (totally)</c:v>
                </c:pt>
              </c:strCache>
            </c:strRef>
          </c:cat>
          <c:val>
            <c:numRef>
              <c:f>'[TABEL-MOTIVATION-CL-1-7.xlsx]Foaie1'!$N$75:$N$79</c:f>
              <c:numCache>
                <c:formatCode>General</c:formatCode>
                <c:ptCount val="5"/>
                <c:pt idx="0">
                  <c:v>0</c:v>
                </c:pt>
                <c:pt idx="1">
                  <c:v>0</c:v>
                </c:pt>
                <c:pt idx="2">
                  <c:v>5</c:v>
                </c:pt>
                <c:pt idx="3">
                  <c:v>5</c:v>
                </c:pt>
                <c:pt idx="4">
                  <c:v>9</c:v>
                </c:pt>
              </c:numCache>
            </c:numRef>
          </c:val>
        </c:ser>
        <c:ser>
          <c:idx val="1"/>
          <c:order val="1"/>
          <c:tx>
            <c:strRef>
              <c:f>'[TABEL-MOTIVATION-CL-1-7.xlsx]Foaie1'!$O$74</c:f>
              <c:strCache>
                <c:ptCount val="1"/>
                <c:pt idx="0">
                  <c:v>after</c:v>
                </c:pt>
              </c:strCache>
            </c:strRef>
          </c:tx>
          <c:spPr>
            <a:solidFill>
              <a:schemeClr val="accent2"/>
            </a:solidFill>
            <a:ln>
              <a:noFill/>
            </a:ln>
            <a:effectLst/>
            <a:sp3d/>
          </c:spPr>
          <c:cat>
            <c:strRef>
              <c:f>'[TABEL-MOTIVATION-CL-1-7.xlsx]Foaie1'!$M$75:$M$79</c:f>
              <c:strCache>
                <c:ptCount val="5"/>
                <c:pt idx="0">
                  <c:v>1 (not at all)</c:v>
                </c:pt>
                <c:pt idx="1">
                  <c:v>2</c:v>
                </c:pt>
                <c:pt idx="2">
                  <c:v>3</c:v>
                </c:pt>
                <c:pt idx="3">
                  <c:v>4</c:v>
                </c:pt>
                <c:pt idx="4">
                  <c:v>5 (totally)</c:v>
                </c:pt>
              </c:strCache>
            </c:strRef>
          </c:cat>
          <c:val>
            <c:numRef>
              <c:f>'[TABEL-MOTIVATION-CL-1-7.xlsx]Foaie1'!$O$75:$O$79</c:f>
              <c:numCache>
                <c:formatCode>General</c:formatCode>
                <c:ptCount val="5"/>
                <c:pt idx="0">
                  <c:v>0</c:v>
                </c:pt>
                <c:pt idx="1">
                  <c:v>0</c:v>
                </c:pt>
                <c:pt idx="2">
                  <c:v>2</c:v>
                </c:pt>
                <c:pt idx="3">
                  <c:v>7</c:v>
                </c:pt>
                <c:pt idx="4">
                  <c:v>10</c:v>
                </c:pt>
              </c:numCache>
            </c:numRef>
          </c:val>
        </c:ser>
        <c:dLbls/>
        <c:axId val="94766208"/>
        <c:axId val="94767744"/>
      </c:barChart>
      <c:catAx>
        <c:axId val="94766208"/>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94767744"/>
        <c:crosses val="autoZero"/>
        <c:auto val="1"/>
        <c:lblAlgn val="ctr"/>
        <c:lblOffset val="100"/>
      </c:catAx>
      <c:valAx>
        <c:axId val="9476774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9476620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legend>
    <c:plotVisOnly val="1"/>
    <c:dispBlanksAs val="gap"/>
  </c:chart>
  <c:spPr>
    <a:noFill/>
    <a:ln>
      <a:noFill/>
    </a:ln>
    <a:effectLst/>
  </c:spPr>
  <c:txPr>
    <a:bodyPr/>
    <a:lstStyle/>
    <a:p>
      <a:pPr>
        <a:defRPr lang="en-US"/>
      </a:pPr>
      <a:endParaRPr lang="ro-RO"/>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ro-RO"/>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ro-RO"/>
              <a:t>Science and Music: 7A - 19 students</a:t>
            </a:r>
          </a:p>
          <a:p>
            <a:pPr>
              <a:defRPr lang="en-US" sz="1400" b="0" i="0" u="none" strike="noStrike" kern="1200" spc="0" baseline="0">
                <a:solidFill>
                  <a:schemeClr val="tx1">
                    <a:lumMod val="65000"/>
                    <a:lumOff val="35000"/>
                  </a:schemeClr>
                </a:solidFill>
                <a:latin typeface="+mn-lt"/>
                <a:ea typeface="+mn-ea"/>
                <a:cs typeface="+mn-cs"/>
              </a:defRPr>
            </a:pPr>
            <a:r>
              <a:rPr lang="ro-RO"/>
              <a:t>Are</a:t>
            </a:r>
            <a:r>
              <a:rPr lang="ro-RO" baseline="0"/>
              <a:t> science clases (physics, chemistry) easy for you?</a:t>
            </a:r>
            <a:endParaRPr lang="ro-RO"/>
          </a:p>
        </c:rich>
      </c:tx>
      <c:spPr>
        <a:noFill/>
        <a:ln>
          <a:noFill/>
        </a:ln>
        <a:effectLst/>
      </c:spPr>
    </c:title>
    <c:plotArea>
      <c:layout/>
      <c:barChart>
        <c:barDir val="col"/>
        <c:grouping val="clustered"/>
        <c:ser>
          <c:idx val="0"/>
          <c:order val="0"/>
          <c:tx>
            <c:strRef>
              <c:f>'[TABEL-MOTIVATION-CL-1-7.xlsx]Foaie1'!$J$81</c:f>
              <c:strCache>
                <c:ptCount val="1"/>
                <c:pt idx="0">
                  <c:v>before</c:v>
                </c:pt>
              </c:strCache>
            </c:strRef>
          </c:tx>
          <c:spPr>
            <a:solidFill>
              <a:schemeClr val="accent1"/>
            </a:solidFill>
            <a:ln>
              <a:noFill/>
            </a:ln>
            <a:effectLst/>
            <a:sp3d/>
          </c:spPr>
          <c:cat>
            <c:strRef>
              <c:f>'[TABEL-MOTIVATION-CL-1-7.xlsx]Foaie1'!$I$82:$I$86</c:f>
              <c:strCache>
                <c:ptCount val="5"/>
                <c:pt idx="0">
                  <c:v>1 (not at all)</c:v>
                </c:pt>
                <c:pt idx="1">
                  <c:v>2</c:v>
                </c:pt>
                <c:pt idx="2">
                  <c:v>3</c:v>
                </c:pt>
                <c:pt idx="3">
                  <c:v>4</c:v>
                </c:pt>
                <c:pt idx="4">
                  <c:v>5 (totally)</c:v>
                </c:pt>
              </c:strCache>
            </c:strRef>
          </c:cat>
          <c:val>
            <c:numRef>
              <c:f>'[TABEL-MOTIVATION-CL-1-7.xlsx]Foaie1'!$J$82:$J$86</c:f>
              <c:numCache>
                <c:formatCode>General</c:formatCode>
                <c:ptCount val="5"/>
                <c:pt idx="0">
                  <c:v>0</c:v>
                </c:pt>
                <c:pt idx="1">
                  <c:v>0</c:v>
                </c:pt>
                <c:pt idx="2">
                  <c:v>5</c:v>
                </c:pt>
                <c:pt idx="3">
                  <c:v>7</c:v>
                </c:pt>
                <c:pt idx="4">
                  <c:v>7</c:v>
                </c:pt>
              </c:numCache>
            </c:numRef>
          </c:val>
        </c:ser>
        <c:ser>
          <c:idx val="1"/>
          <c:order val="1"/>
          <c:tx>
            <c:strRef>
              <c:f>'[TABEL-MOTIVATION-CL-1-7.xlsx]Foaie1'!$K$81</c:f>
              <c:strCache>
                <c:ptCount val="1"/>
                <c:pt idx="0">
                  <c:v>after</c:v>
                </c:pt>
              </c:strCache>
            </c:strRef>
          </c:tx>
          <c:spPr>
            <a:solidFill>
              <a:schemeClr val="accent2"/>
            </a:solidFill>
            <a:ln>
              <a:noFill/>
            </a:ln>
            <a:effectLst/>
            <a:sp3d/>
          </c:spPr>
          <c:cat>
            <c:strRef>
              <c:f>'[TABEL-MOTIVATION-CL-1-7.xlsx]Foaie1'!$I$82:$I$86</c:f>
              <c:strCache>
                <c:ptCount val="5"/>
                <c:pt idx="0">
                  <c:v>1 (not at all)</c:v>
                </c:pt>
                <c:pt idx="1">
                  <c:v>2</c:v>
                </c:pt>
                <c:pt idx="2">
                  <c:v>3</c:v>
                </c:pt>
                <c:pt idx="3">
                  <c:v>4</c:v>
                </c:pt>
                <c:pt idx="4">
                  <c:v>5 (totally)</c:v>
                </c:pt>
              </c:strCache>
            </c:strRef>
          </c:cat>
          <c:val>
            <c:numRef>
              <c:f>'[TABEL-MOTIVATION-CL-1-7.xlsx]Foaie1'!$K$82:$K$86</c:f>
              <c:numCache>
                <c:formatCode>General</c:formatCode>
                <c:ptCount val="5"/>
                <c:pt idx="0">
                  <c:v>0</c:v>
                </c:pt>
                <c:pt idx="1">
                  <c:v>0</c:v>
                </c:pt>
                <c:pt idx="2">
                  <c:v>2</c:v>
                </c:pt>
                <c:pt idx="3">
                  <c:v>5</c:v>
                </c:pt>
                <c:pt idx="4">
                  <c:v>12</c:v>
                </c:pt>
              </c:numCache>
            </c:numRef>
          </c:val>
        </c:ser>
        <c:dLbls/>
        <c:axId val="94803840"/>
        <c:axId val="94805376"/>
      </c:barChart>
      <c:catAx>
        <c:axId val="9480384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94805376"/>
        <c:crosses val="autoZero"/>
        <c:auto val="1"/>
        <c:lblAlgn val="ctr"/>
        <c:lblOffset val="100"/>
      </c:catAx>
      <c:valAx>
        <c:axId val="9480537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9480384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legend>
    <c:plotVisOnly val="1"/>
    <c:dispBlanksAs val="gap"/>
  </c:chart>
  <c:spPr>
    <a:noFill/>
    <a:ln>
      <a:noFill/>
    </a:ln>
    <a:effectLst/>
  </c:spPr>
  <c:txPr>
    <a:bodyPr/>
    <a:lstStyle/>
    <a:p>
      <a:pPr>
        <a:defRPr lang="en-US"/>
      </a:pPr>
      <a:endParaRPr lang="ro-RO"/>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ro-RO"/>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ro-RO"/>
              <a:t>Science</a:t>
            </a:r>
            <a:r>
              <a:rPr lang="ro-RO" baseline="0"/>
              <a:t> and Music: 7B - 20 students</a:t>
            </a:r>
            <a:endParaRPr lang="ro-RO" sz="1400" b="0" i="0" u="none" strike="noStrike" baseline="0">
              <a:effectLst/>
            </a:endParaRPr>
          </a:p>
          <a:p>
            <a:pPr>
              <a:defRPr lang="en-US" sz="1400" b="0" i="0" u="none" strike="noStrike" kern="1200" spc="0" baseline="0">
                <a:solidFill>
                  <a:schemeClr val="tx1">
                    <a:lumMod val="65000"/>
                    <a:lumOff val="35000"/>
                  </a:schemeClr>
                </a:solidFill>
                <a:latin typeface="+mn-lt"/>
                <a:ea typeface="+mn-ea"/>
                <a:cs typeface="+mn-cs"/>
              </a:defRPr>
            </a:pPr>
            <a:r>
              <a:rPr lang="ro-RO" sz="1400" b="0" i="0" u="none" strike="noStrike" baseline="0"/>
              <a:t>Do you like science classes (physics, chemistry)?</a:t>
            </a:r>
            <a:endParaRPr lang="ro-RO"/>
          </a:p>
        </c:rich>
      </c:tx>
      <c:spPr>
        <a:noFill/>
        <a:ln>
          <a:noFill/>
        </a:ln>
        <a:effectLst/>
      </c:spPr>
    </c:title>
    <c:plotArea>
      <c:layout/>
      <c:barChart>
        <c:barDir val="col"/>
        <c:grouping val="clustered"/>
        <c:ser>
          <c:idx val="0"/>
          <c:order val="0"/>
          <c:tx>
            <c:strRef>
              <c:f>'[TABEL-MOTIVATION-CL-1-7.xlsx]Foaie1'!$J$89</c:f>
              <c:strCache>
                <c:ptCount val="1"/>
                <c:pt idx="0">
                  <c:v>before</c:v>
                </c:pt>
              </c:strCache>
            </c:strRef>
          </c:tx>
          <c:spPr>
            <a:solidFill>
              <a:schemeClr val="accent1"/>
            </a:solidFill>
            <a:ln>
              <a:noFill/>
            </a:ln>
            <a:effectLst/>
            <a:sp3d/>
          </c:spPr>
          <c:cat>
            <c:strRef>
              <c:f>'[TABEL-MOTIVATION-CL-1-7.xlsx]Foaie1'!$I$90:$I$94</c:f>
              <c:strCache>
                <c:ptCount val="5"/>
                <c:pt idx="0">
                  <c:v>1 (not at all)</c:v>
                </c:pt>
                <c:pt idx="1">
                  <c:v>2</c:v>
                </c:pt>
                <c:pt idx="2">
                  <c:v>3</c:v>
                </c:pt>
                <c:pt idx="3">
                  <c:v>4</c:v>
                </c:pt>
                <c:pt idx="4">
                  <c:v>5 (totally)</c:v>
                </c:pt>
              </c:strCache>
            </c:strRef>
          </c:cat>
          <c:val>
            <c:numRef>
              <c:f>'[TABEL-MOTIVATION-CL-1-7.xlsx]Foaie1'!$J$90:$J$94</c:f>
              <c:numCache>
                <c:formatCode>General</c:formatCode>
                <c:ptCount val="5"/>
                <c:pt idx="0">
                  <c:v>0</c:v>
                </c:pt>
                <c:pt idx="1">
                  <c:v>0</c:v>
                </c:pt>
                <c:pt idx="2">
                  <c:v>7</c:v>
                </c:pt>
                <c:pt idx="3">
                  <c:v>7</c:v>
                </c:pt>
                <c:pt idx="4">
                  <c:v>6</c:v>
                </c:pt>
              </c:numCache>
            </c:numRef>
          </c:val>
        </c:ser>
        <c:ser>
          <c:idx val="1"/>
          <c:order val="1"/>
          <c:tx>
            <c:strRef>
              <c:f>'[TABEL-MOTIVATION-CL-1-7.xlsx]Foaie1'!$K$89</c:f>
              <c:strCache>
                <c:ptCount val="1"/>
                <c:pt idx="0">
                  <c:v>after</c:v>
                </c:pt>
              </c:strCache>
            </c:strRef>
          </c:tx>
          <c:spPr>
            <a:solidFill>
              <a:schemeClr val="accent2"/>
            </a:solidFill>
            <a:ln>
              <a:noFill/>
            </a:ln>
            <a:effectLst/>
            <a:sp3d/>
          </c:spPr>
          <c:cat>
            <c:strRef>
              <c:f>'[TABEL-MOTIVATION-CL-1-7.xlsx]Foaie1'!$I$90:$I$94</c:f>
              <c:strCache>
                <c:ptCount val="5"/>
                <c:pt idx="0">
                  <c:v>1 (not at all)</c:v>
                </c:pt>
                <c:pt idx="1">
                  <c:v>2</c:v>
                </c:pt>
                <c:pt idx="2">
                  <c:v>3</c:v>
                </c:pt>
                <c:pt idx="3">
                  <c:v>4</c:v>
                </c:pt>
                <c:pt idx="4">
                  <c:v>5 (totally)</c:v>
                </c:pt>
              </c:strCache>
            </c:strRef>
          </c:cat>
          <c:val>
            <c:numRef>
              <c:f>'[TABEL-MOTIVATION-CL-1-7.xlsx]Foaie1'!$K$90:$K$94</c:f>
              <c:numCache>
                <c:formatCode>General</c:formatCode>
                <c:ptCount val="5"/>
                <c:pt idx="0">
                  <c:v>0</c:v>
                </c:pt>
                <c:pt idx="1">
                  <c:v>0</c:v>
                </c:pt>
                <c:pt idx="2">
                  <c:v>5</c:v>
                </c:pt>
                <c:pt idx="3">
                  <c:v>9</c:v>
                </c:pt>
                <c:pt idx="4">
                  <c:v>6</c:v>
                </c:pt>
              </c:numCache>
            </c:numRef>
          </c:val>
        </c:ser>
        <c:dLbls/>
        <c:axId val="95007872"/>
        <c:axId val="95009408"/>
      </c:barChart>
      <c:catAx>
        <c:axId val="95007872"/>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95009408"/>
        <c:crosses val="autoZero"/>
        <c:auto val="1"/>
        <c:lblAlgn val="ctr"/>
        <c:lblOffset val="100"/>
      </c:catAx>
      <c:valAx>
        <c:axId val="9500940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9500787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legend>
    <c:plotVisOnly val="1"/>
    <c:dispBlanksAs val="gap"/>
  </c:chart>
  <c:spPr>
    <a:noFill/>
    <a:ln>
      <a:noFill/>
    </a:ln>
    <a:effectLst/>
  </c:spPr>
  <c:txPr>
    <a:bodyPr/>
    <a:lstStyle/>
    <a:p>
      <a:pPr>
        <a:defRPr lang="en-US"/>
      </a:pPr>
      <a:endParaRPr lang="ro-RO"/>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ro-RO"/>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ro-RO" dirty="0" err="1"/>
              <a:t>Science</a:t>
            </a:r>
            <a:r>
              <a:rPr lang="ro-RO" dirty="0"/>
              <a:t> </a:t>
            </a:r>
            <a:r>
              <a:rPr lang="ro-RO" dirty="0" err="1" smtClean="0"/>
              <a:t>and</a:t>
            </a:r>
            <a:r>
              <a:rPr lang="ro-RO" dirty="0" smtClean="0"/>
              <a:t> Music</a:t>
            </a:r>
            <a:r>
              <a:rPr lang="ro-RO" dirty="0"/>
              <a:t>: 7B - 20 </a:t>
            </a:r>
            <a:r>
              <a:rPr lang="ro-RO" dirty="0" err="1"/>
              <a:t>students</a:t>
            </a:r>
            <a:endParaRPr lang="ro-RO" dirty="0"/>
          </a:p>
          <a:p>
            <a:pPr>
              <a:defRPr lang="en-US" sz="1400" b="0" i="0" u="none" strike="noStrike" kern="1200" spc="0" baseline="0">
                <a:solidFill>
                  <a:schemeClr val="tx1">
                    <a:lumMod val="65000"/>
                    <a:lumOff val="35000"/>
                  </a:schemeClr>
                </a:solidFill>
                <a:latin typeface="+mn-lt"/>
                <a:ea typeface="+mn-ea"/>
                <a:cs typeface="+mn-cs"/>
              </a:defRPr>
            </a:pPr>
            <a:r>
              <a:rPr lang="ro-RO" dirty="0"/>
              <a:t>Do</a:t>
            </a:r>
            <a:r>
              <a:rPr lang="ro-RO" baseline="0" dirty="0"/>
              <a:t> </a:t>
            </a:r>
            <a:r>
              <a:rPr lang="ro-RO" baseline="0" dirty="0" err="1"/>
              <a:t>you</a:t>
            </a:r>
            <a:r>
              <a:rPr lang="ro-RO" baseline="0" dirty="0"/>
              <a:t> </a:t>
            </a:r>
            <a:r>
              <a:rPr lang="ro-RO" baseline="0" dirty="0" err="1"/>
              <a:t>like</a:t>
            </a:r>
            <a:r>
              <a:rPr lang="ro-RO" baseline="0" dirty="0"/>
              <a:t> </a:t>
            </a:r>
            <a:r>
              <a:rPr lang="ro-RO" baseline="0" dirty="0" err="1"/>
              <a:t>to</a:t>
            </a:r>
            <a:r>
              <a:rPr lang="ro-RO" baseline="0" dirty="0"/>
              <a:t> participate </a:t>
            </a:r>
            <a:r>
              <a:rPr lang="ro-RO" baseline="0" dirty="0" err="1"/>
              <a:t>actively</a:t>
            </a:r>
            <a:r>
              <a:rPr lang="ro-RO" baseline="0" dirty="0"/>
              <a:t> in </a:t>
            </a:r>
            <a:r>
              <a:rPr lang="ro-RO" baseline="0" dirty="0" err="1"/>
              <a:t>science</a:t>
            </a:r>
            <a:r>
              <a:rPr lang="ro-RO" baseline="0" dirty="0"/>
              <a:t> </a:t>
            </a:r>
            <a:r>
              <a:rPr lang="ro-RO" baseline="0" dirty="0" err="1"/>
              <a:t>classes</a:t>
            </a:r>
            <a:r>
              <a:rPr lang="ro-RO" baseline="0" dirty="0"/>
              <a:t> (</a:t>
            </a:r>
            <a:r>
              <a:rPr lang="ro-RO" baseline="0" dirty="0" err="1"/>
              <a:t>phisics</a:t>
            </a:r>
            <a:r>
              <a:rPr lang="ro-RO" baseline="0" dirty="0"/>
              <a:t> </a:t>
            </a:r>
            <a:r>
              <a:rPr lang="ro-RO" baseline="0" dirty="0" err="1"/>
              <a:t>and</a:t>
            </a:r>
            <a:r>
              <a:rPr lang="ro-RO" baseline="0" dirty="0"/>
              <a:t> </a:t>
            </a:r>
            <a:r>
              <a:rPr lang="ro-RO" baseline="0" dirty="0" err="1"/>
              <a:t>chemistry</a:t>
            </a:r>
            <a:r>
              <a:rPr lang="ro-RO" baseline="0" dirty="0"/>
              <a:t>?</a:t>
            </a:r>
            <a:endParaRPr lang="ro-RO" dirty="0"/>
          </a:p>
        </c:rich>
      </c:tx>
      <c:spPr>
        <a:noFill/>
        <a:ln>
          <a:noFill/>
        </a:ln>
        <a:effectLst/>
      </c:spPr>
    </c:title>
    <c:plotArea>
      <c:layout/>
      <c:barChart>
        <c:barDir val="col"/>
        <c:grouping val="clustered"/>
        <c:ser>
          <c:idx val="0"/>
          <c:order val="0"/>
          <c:tx>
            <c:strRef>
              <c:f>'[TABEL-MOTIVATION-CL-1-7.xlsx]Foaie1'!$J$96</c:f>
              <c:strCache>
                <c:ptCount val="1"/>
                <c:pt idx="0">
                  <c:v>before</c:v>
                </c:pt>
              </c:strCache>
            </c:strRef>
          </c:tx>
          <c:spPr>
            <a:solidFill>
              <a:schemeClr val="accent1"/>
            </a:solidFill>
            <a:ln>
              <a:noFill/>
            </a:ln>
            <a:effectLst/>
            <a:sp3d/>
          </c:spPr>
          <c:cat>
            <c:strRef>
              <c:f>'[TABEL-MOTIVATION-CL-1-7.xlsx]Foaie1'!$I$97:$I$101</c:f>
              <c:strCache>
                <c:ptCount val="5"/>
                <c:pt idx="0">
                  <c:v>1 (not at all)</c:v>
                </c:pt>
                <c:pt idx="1">
                  <c:v>2</c:v>
                </c:pt>
                <c:pt idx="2">
                  <c:v>3</c:v>
                </c:pt>
                <c:pt idx="3">
                  <c:v>4</c:v>
                </c:pt>
                <c:pt idx="4">
                  <c:v>5 (totally)</c:v>
                </c:pt>
              </c:strCache>
            </c:strRef>
          </c:cat>
          <c:val>
            <c:numRef>
              <c:f>'[TABEL-MOTIVATION-CL-1-7.xlsx]Foaie1'!$J$97:$J$101</c:f>
              <c:numCache>
                <c:formatCode>General</c:formatCode>
                <c:ptCount val="5"/>
                <c:pt idx="0">
                  <c:v>1</c:v>
                </c:pt>
                <c:pt idx="1">
                  <c:v>4</c:v>
                </c:pt>
                <c:pt idx="2">
                  <c:v>6</c:v>
                </c:pt>
                <c:pt idx="3">
                  <c:v>5</c:v>
                </c:pt>
                <c:pt idx="4">
                  <c:v>4</c:v>
                </c:pt>
              </c:numCache>
            </c:numRef>
          </c:val>
        </c:ser>
        <c:ser>
          <c:idx val="1"/>
          <c:order val="1"/>
          <c:tx>
            <c:strRef>
              <c:f>'[TABEL-MOTIVATION-CL-1-7.xlsx]Foaie1'!$K$96</c:f>
              <c:strCache>
                <c:ptCount val="1"/>
                <c:pt idx="0">
                  <c:v>after</c:v>
                </c:pt>
              </c:strCache>
            </c:strRef>
          </c:tx>
          <c:spPr>
            <a:solidFill>
              <a:schemeClr val="accent2"/>
            </a:solidFill>
            <a:ln>
              <a:noFill/>
            </a:ln>
            <a:effectLst/>
            <a:sp3d/>
          </c:spPr>
          <c:cat>
            <c:strRef>
              <c:f>'[TABEL-MOTIVATION-CL-1-7.xlsx]Foaie1'!$I$97:$I$101</c:f>
              <c:strCache>
                <c:ptCount val="5"/>
                <c:pt idx="0">
                  <c:v>1 (not at all)</c:v>
                </c:pt>
                <c:pt idx="1">
                  <c:v>2</c:v>
                </c:pt>
                <c:pt idx="2">
                  <c:v>3</c:v>
                </c:pt>
                <c:pt idx="3">
                  <c:v>4</c:v>
                </c:pt>
                <c:pt idx="4">
                  <c:v>5 (totally)</c:v>
                </c:pt>
              </c:strCache>
            </c:strRef>
          </c:cat>
          <c:val>
            <c:numRef>
              <c:f>'[TABEL-MOTIVATION-CL-1-7.xlsx]Foaie1'!$K$97:$K$101</c:f>
              <c:numCache>
                <c:formatCode>General</c:formatCode>
                <c:ptCount val="5"/>
                <c:pt idx="0">
                  <c:v>0</c:v>
                </c:pt>
                <c:pt idx="1">
                  <c:v>2</c:v>
                </c:pt>
                <c:pt idx="2">
                  <c:v>6</c:v>
                </c:pt>
                <c:pt idx="3">
                  <c:v>7</c:v>
                </c:pt>
                <c:pt idx="4">
                  <c:v>5</c:v>
                </c:pt>
              </c:numCache>
            </c:numRef>
          </c:val>
        </c:ser>
        <c:dLbls/>
        <c:axId val="94922624"/>
        <c:axId val="94924160"/>
      </c:barChart>
      <c:catAx>
        <c:axId val="9492262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94924160"/>
        <c:crosses val="autoZero"/>
        <c:auto val="1"/>
        <c:lblAlgn val="ctr"/>
        <c:lblOffset val="100"/>
      </c:catAx>
      <c:valAx>
        <c:axId val="9492416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9492262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legend>
    <c:plotVisOnly val="1"/>
    <c:dispBlanksAs val="gap"/>
  </c:chart>
  <c:spPr>
    <a:noFill/>
    <a:ln>
      <a:noFill/>
    </a:ln>
    <a:effectLst/>
  </c:spPr>
  <c:txPr>
    <a:bodyPr/>
    <a:lstStyle/>
    <a:p>
      <a:pPr>
        <a:defRPr lang="en-US"/>
      </a:pPr>
      <a:endParaRPr lang="ro-RO"/>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ro-RO"/>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ro-RO"/>
              <a:t>Science and Music: 7B - 20 students</a:t>
            </a:r>
          </a:p>
          <a:p>
            <a:pPr>
              <a:defRPr lang="en-US" sz="1400" b="0" i="0" u="none" strike="noStrike" kern="1200" spc="0" baseline="0">
                <a:solidFill>
                  <a:schemeClr val="tx1">
                    <a:lumMod val="65000"/>
                    <a:lumOff val="35000"/>
                  </a:schemeClr>
                </a:solidFill>
                <a:latin typeface="+mn-lt"/>
                <a:ea typeface="+mn-ea"/>
                <a:cs typeface="+mn-cs"/>
              </a:defRPr>
            </a:pPr>
            <a:r>
              <a:rPr lang="ro-RO"/>
              <a:t>Are</a:t>
            </a:r>
            <a:r>
              <a:rPr lang="ro-RO" baseline="0"/>
              <a:t> science classes (phisics, chemistry) easy for you?</a:t>
            </a:r>
            <a:endParaRPr lang="ro-RO"/>
          </a:p>
        </c:rich>
      </c:tx>
      <c:spPr>
        <a:noFill/>
        <a:ln>
          <a:noFill/>
        </a:ln>
        <a:effectLst/>
      </c:spPr>
    </c:title>
    <c:plotArea>
      <c:layout/>
      <c:barChart>
        <c:barDir val="col"/>
        <c:grouping val="clustered"/>
        <c:ser>
          <c:idx val="0"/>
          <c:order val="0"/>
          <c:tx>
            <c:strRef>
              <c:f>'[TABEL-MOTIVATION-CL-1-7.xlsx]Foaie1'!$G$105</c:f>
              <c:strCache>
                <c:ptCount val="1"/>
                <c:pt idx="0">
                  <c:v>before</c:v>
                </c:pt>
              </c:strCache>
            </c:strRef>
          </c:tx>
          <c:spPr>
            <a:solidFill>
              <a:schemeClr val="accent1"/>
            </a:solidFill>
            <a:ln>
              <a:noFill/>
            </a:ln>
            <a:effectLst/>
            <a:sp3d/>
          </c:spPr>
          <c:cat>
            <c:strRef>
              <c:f>'[TABEL-MOTIVATION-CL-1-7.xlsx]Foaie1'!$F$106:$F$110</c:f>
              <c:strCache>
                <c:ptCount val="5"/>
                <c:pt idx="0">
                  <c:v>1 (not at all)</c:v>
                </c:pt>
                <c:pt idx="1">
                  <c:v>2</c:v>
                </c:pt>
                <c:pt idx="2">
                  <c:v>3</c:v>
                </c:pt>
                <c:pt idx="3">
                  <c:v>4</c:v>
                </c:pt>
                <c:pt idx="4">
                  <c:v>5 (totally)</c:v>
                </c:pt>
              </c:strCache>
            </c:strRef>
          </c:cat>
          <c:val>
            <c:numRef>
              <c:f>'[TABEL-MOTIVATION-CL-1-7.xlsx]Foaie1'!$G$106:$G$110</c:f>
              <c:numCache>
                <c:formatCode>General</c:formatCode>
                <c:ptCount val="5"/>
                <c:pt idx="0">
                  <c:v>0</c:v>
                </c:pt>
                <c:pt idx="1">
                  <c:v>3</c:v>
                </c:pt>
                <c:pt idx="2">
                  <c:v>8</c:v>
                </c:pt>
                <c:pt idx="3">
                  <c:v>7</c:v>
                </c:pt>
                <c:pt idx="4">
                  <c:v>2</c:v>
                </c:pt>
              </c:numCache>
            </c:numRef>
          </c:val>
        </c:ser>
        <c:ser>
          <c:idx val="1"/>
          <c:order val="1"/>
          <c:tx>
            <c:strRef>
              <c:f>'[TABEL-MOTIVATION-CL-1-7.xlsx]Foaie1'!$H$105</c:f>
              <c:strCache>
                <c:ptCount val="1"/>
                <c:pt idx="0">
                  <c:v>after</c:v>
                </c:pt>
              </c:strCache>
            </c:strRef>
          </c:tx>
          <c:spPr>
            <a:solidFill>
              <a:schemeClr val="accent2"/>
            </a:solidFill>
            <a:ln>
              <a:noFill/>
            </a:ln>
            <a:effectLst/>
            <a:sp3d/>
          </c:spPr>
          <c:cat>
            <c:strRef>
              <c:f>'[TABEL-MOTIVATION-CL-1-7.xlsx]Foaie1'!$F$106:$F$110</c:f>
              <c:strCache>
                <c:ptCount val="5"/>
                <c:pt idx="0">
                  <c:v>1 (not at all)</c:v>
                </c:pt>
                <c:pt idx="1">
                  <c:v>2</c:v>
                </c:pt>
                <c:pt idx="2">
                  <c:v>3</c:v>
                </c:pt>
                <c:pt idx="3">
                  <c:v>4</c:v>
                </c:pt>
                <c:pt idx="4">
                  <c:v>5 (totally)</c:v>
                </c:pt>
              </c:strCache>
            </c:strRef>
          </c:cat>
          <c:val>
            <c:numRef>
              <c:f>'[TABEL-MOTIVATION-CL-1-7.xlsx]Foaie1'!$H$106:$H$110</c:f>
              <c:numCache>
                <c:formatCode>General</c:formatCode>
                <c:ptCount val="5"/>
                <c:pt idx="0">
                  <c:v>0</c:v>
                </c:pt>
                <c:pt idx="1">
                  <c:v>2</c:v>
                </c:pt>
                <c:pt idx="2">
                  <c:v>6</c:v>
                </c:pt>
                <c:pt idx="3">
                  <c:v>8</c:v>
                </c:pt>
                <c:pt idx="4">
                  <c:v>4</c:v>
                </c:pt>
              </c:numCache>
            </c:numRef>
          </c:val>
        </c:ser>
        <c:dLbls/>
        <c:axId val="95050368"/>
        <c:axId val="95080832"/>
      </c:barChart>
      <c:catAx>
        <c:axId val="95050368"/>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95080832"/>
        <c:crosses val="autoZero"/>
        <c:auto val="1"/>
        <c:lblAlgn val="ctr"/>
        <c:lblOffset val="100"/>
      </c:catAx>
      <c:valAx>
        <c:axId val="9508083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9505036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legend>
    <c:plotVisOnly val="1"/>
    <c:dispBlanksAs val="gap"/>
  </c:chart>
  <c:spPr>
    <a:noFill/>
    <a:ln>
      <a:noFill/>
    </a:ln>
    <a:effectLst/>
  </c:spPr>
  <c:txPr>
    <a:bodyPr/>
    <a:lstStyle/>
    <a:p>
      <a:pPr>
        <a:defRPr lang="en-US"/>
      </a:pPr>
      <a:endParaRPr lang="ro-RO"/>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ro-RO"/>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ro-RO"/>
              <a:t>Music</a:t>
            </a:r>
            <a:r>
              <a:rPr lang="ro-RO" baseline="0"/>
              <a:t> and Science: Motivation (4A - 26 students)</a:t>
            </a:r>
            <a:endParaRPr lang="ro-RO"/>
          </a:p>
        </c:rich>
      </c:tx>
      <c:spPr>
        <a:noFill/>
        <a:ln>
          <a:noFill/>
        </a:ln>
        <a:effectLst/>
      </c:spPr>
    </c:title>
    <c:plotArea>
      <c:layout/>
      <c:barChart>
        <c:barDir val="col"/>
        <c:grouping val="clustered"/>
        <c:ser>
          <c:idx val="0"/>
          <c:order val="0"/>
          <c:tx>
            <c:strRef>
              <c:f>'[TABEL-MOTIVATION-CL-1-7.xlsx]Foaie1'!$E$31</c:f>
              <c:strCache>
                <c:ptCount val="1"/>
                <c:pt idx="0">
                  <c:v>1. I like the classes of environment exploration</c:v>
                </c:pt>
              </c:strCache>
            </c:strRef>
          </c:tx>
          <c:spPr>
            <a:solidFill>
              <a:schemeClr val="accent1"/>
            </a:solidFill>
            <a:ln>
              <a:noFill/>
            </a:ln>
            <a:effectLst/>
            <a:sp3d/>
          </c:spPr>
          <c:cat>
            <c:strRef>
              <c:f>'[TABEL-MOTIVATION-CL-1-7.xlsx]Foaie1'!$F$30:$G$30</c:f>
              <c:strCache>
                <c:ptCount val="2"/>
                <c:pt idx="0">
                  <c:v>before</c:v>
                </c:pt>
                <c:pt idx="1">
                  <c:v>after</c:v>
                </c:pt>
              </c:strCache>
            </c:strRef>
          </c:cat>
          <c:val>
            <c:numRef>
              <c:f>'[TABEL-MOTIVATION-CL-1-7.xlsx]Foaie1'!$F$31:$G$31</c:f>
              <c:numCache>
                <c:formatCode>General</c:formatCode>
                <c:ptCount val="2"/>
                <c:pt idx="0">
                  <c:v>20</c:v>
                </c:pt>
                <c:pt idx="1">
                  <c:v>24</c:v>
                </c:pt>
              </c:numCache>
            </c:numRef>
          </c:val>
        </c:ser>
        <c:ser>
          <c:idx val="1"/>
          <c:order val="1"/>
          <c:tx>
            <c:strRef>
              <c:f>'[TABEL-MOTIVATION-CL-1-7.xlsx]Foaie1'!$E$32</c:f>
              <c:strCache>
                <c:ptCount val="1"/>
                <c:pt idx="0">
                  <c:v>2. I don't like the classes of environment exploration</c:v>
                </c:pt>
              </c:strCache>
            </c:strRef>
          </c:tx>
          <c:spPr>
            <a:solidFill>
              <a:schemeClr val="accent2"/>
            </a:solidFill>
            <a:ln>
              <a:noFill/>
            </a:ln>
            <a:effectLst/>
            <a:sp3d/>
          </c:spPr>
          <c:cat>
            <c:strRef>
              <c:f>'[TABEL-MOTIVATION-CL-1-7.xlsx]Foaie1'!$F$30:$G$30</c:f>
              <c:strCache>
                <c:ptCount val="2"/>
                <c:pt idx="0">
                  <c:v>before</c:v>
                </c:pt>
                <c:pt idx="1">
                  <c:v>after</c:v>
                </c:pt>
              </c:strCache>
            </c:strRef>
          </c:cat>
          <c:val>
            <c:numRef>
              <c:f>'[TABEL-MOTIVATION-CL-1-7.xlsx]Foaie1'!$F$32:$G$32</c:f>
              <c:numCache>
                <c:formatCode>General</c:formatCode>
                <c:ptCount val="2"/>
                <c:pt idx="0">
                  <c:v>6</c:v>
                </c:pt>
                <c:pt idx="1">
                  <c:v>2</c:v>
                </c:pt>
              </c:numCache>
            </c:numRef>
          </c:val>
        </c:ser>
        <c:dLbls/>
        <c:axId val="93860608"/>
        <c:axId val="93862144"/>
      </c:barChart>
      <c:catAx>
        <c:axId val="93860608"/>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93862144"/>
        <c:crosses val="autoZero"/>
        <c:auto val="1"/>
        <c:lblAlgn val="ctr"/>
        <c:lblOffset val="100"/>
      </c:catAx>
      <c:valAx>
        <c:axId val="9386214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9386060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legend>
    <c:plotVisOnly val="1"/>
    <c:dispBlanksAs val="gap"/>
  </c:chart>
  <c:spPr>
    <a:noFill/>
    <a:ln>
      <a:noFill/>
    </a:ln>
    <a:effectLst/>
  </c:spPr>
  <c:txPr>
    <a:bodyPr/>
    <a:lstStyle/>
    <a:p>
      <a:pPr>
        <a:defRPr lang="en-US"/>
      </a:pPr>
      <a:endParaRPr lang="ro-RO"/>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ro-RO"/>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ro-RO"/>
              <a:t>Music</a:t>
            </a:r>
            <a:r>
              <a:rPr lang="ro-RO" baseline="0"/>
              <a:t> and Science: Motivation (3A - 27 students)</a:t>
            </a:r>
            <a:endParaRPr lang="ro-RO"/>
          </a:p>
        </c:rich>
      </c:tx>
      <c:spPr>
        <a:noFill/>
        <a:ln>
          <a:noFill/>
        </a:ln>
        <a:effectLst/>
      </c:spPr>
    </c:title>
    <c:plotArea>
      <c:layout/>
      <c:barChart>
        <c:barDir val="col"/>
        <c:grouping val="clustered"/>
        <c:ser>
          <c:idx val="0"/>
          <c:order val="0"/>
          <c:tx>
            <c:strRef>
              <c:f>'[TABEL-MOTIVATION-CL-1-7.xlsx]Foaie1'!$F$17</c:f>
              <c:strCache>
                <c:ptCount val="1"/>
                <c:pt idx="0">
                  <c:v>1. I like the classes of environment exploration</c:v>
                </c:pt>
              </c:strCache>
            </c:strRef>
          </c:tx>
          <c:spPr>
            <a:solidFill>
              <a:schemeClr val="accent1"/>
            </a:solidFill>
            <a:ln>
              <a:noFill/>
            </a:ln>
            <a:effectLst/>
            <a:sp3d/>
          </c:spPr>
          <c:cat>
            <c:strRef>
              <c:f>'[TABEL-MOTIVATION-CL-1-7.xlsx]Foaie1'!$G$16:$H$16</c:f>
              <c:strCache>
                <c:ptCount val="2"/>
                <c:pt idx="0">
                  <c:v>before</c:v>
                </c:pt>
                <c:pt idx="1">
                  <c:v>after</c:v>
                </c:pt>
              </c:strCache>
            </c:strRef>
          </c:cat>
          <c:val>
            <c:numRef>
              <c:f>'[TABEL-MOTIVATION-CL-1-7.xlsx]Foaie1'!$G$17:$H$17</c:f>
              <c:numCache>
                <c:formatCode>General</c:formatCode>
                <c:ptCount val="2"/>
                <c:pt idx="0">
                  <c:v>27</c:v>
                </c:pt>
                <c:pt idx="1">
                  <c:v>27</c:v>
                </c:pt>
              </c:numCache>
            </c:numRef>
          </c:val>
        </c:ser>
        <c:ser>
          <c:idx val="1"/>
          <c:order val="1"/>
          <c:tx>
            <c:strRef>
              <c:f>'[TABEL-MOTIVATION-CL-1-7.xlsx]Foaie1'!$F$18</c:f>
              <c:strCache>
                <c:ptCount val="1"/>
                <c:pt idx="0">
                  <c:v>2. I don't like the classes of environment exploration</c:v>
                </c:pt>
              </c:strCache>
            </c:strRef>
          </c:tx>
          <c:spPr>
            <a:solidFill>
              <a:schemeClr val="accent2"/>
            </a:solidFill>
            <a:ln>
              <a:noFill/>
            </a:ln>
            <a:effectLst/>
            <a:sp3d/>
          </c:spPr>
          <c:cat>
            <c:strRef>
              <c:f>'[TABEL-MOTIVATION-CL-1-7.xlsx]Foaie1'!$G$16:$H$16</c:f>
              <c:strCache>
                <c:ptCount val="2"/>
                <c:pt idx="0">
                  <c:v>before</c:v>
                </c:pt>
                <c:pt idx="1">
                  <c:v>after</c:v>
                </c:pt>
              </c:strCache>
            </c:strRef>
          </c:cat>
          <c:val>
            <c:numRef>
              <c:f>'[TABEL-MOTIVATION-CL-1-7.xlsx]Foaie1'!$G$18:$H$18</c:f>
              <c:numCache>
                <c:formatCode>General</c:formatCode>
                <c:ptCount val="2"/>
                <c:pt idx="0">
                  <c:v>0</c:v>
                </c:pt>
                <c:pt idx="1">
                  <c:v>0</c:v>
                </c:pt>
              </c:numCache>
            </c:numRef>
          </c:val>
        </c:ser>
        <c:dLbls/>
        <c:axId val="94063616"/>
        <c:axId val="94069504"/>
      </c:barChart>
      <c:catAx>
        <c:axId val="94063616"/>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94069504"/>
        <c:crosses val="autoZero"/>
        <c:auto val="1"/>
        <c:lblAlgn val="ctr"/>
        <c:lblOffset val="100"/>
      </c:catAx>
      <c:valAx>
        <c:axId val="9406950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9406361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legend>
    <c:plotVisOnly val="1"/>
    <c:dispBlanksAs val="gap"/>
  </c:chart>
  <c:spPr>
    <a:noFill/>
    <a:ln>
      <a:noFill/>
    </a:ln>
    <a:effectLst/>
  </c:spPr>
  <c:txPr>
    <a:bodyPr/>
    <a:lstStyle/>
    <a:p>
      <a:pPr>
        <a:defRPr lang="en-US"/>
      </a:pPr>
      <a:endParaRPr lang="ro-RO"/>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ro-RO"/>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ro-RO" dirty="0"/>
              <a:t>Music</a:t>
            </a:r>
            <a:r>
              <a:rPr lang="ro-RO" baseline="0" dirty="0"/>
              <a:t> </a:t>
            </a:r>
            <a:r>
              <a:rPr lang="ro-RO" baseline="0" dirty="0" err="1"/>
              <a:t>and</a:t>
            </a:r>
            <a:r>
              <a:rPr lang="ro-RO" baseline="0" dirty="0"/>
              <a:t> </a:t>
            </a:r>
            <a:r>
              <a:rPr lang="ro-RO" baseline="0" dirty="0" err="1"/>
              <a:t>Science</a:t>
            </a:r>
            <a:r>
              <a:rPr lang="ro-RO" baseline="0" dirty="0"/>
              <a:t>: </a:t>
            </a:r>
            <a:r>
              <a:rPr lang="ro-RO" baseline="0" dirty="0" smtClean="0"/>
              <a:t>6A – 27 </a:t>
            </a:r>
            <a:r>
              <a:rPr lang="ro-RO" baseline="0" dirty="0" err="1" smtClean="0"/>
              <a:t>students</a:t>
            </a:r>
            <a:endParaRPr lang="ro-RO" baseline="0" dirty="0"/>
          </a:p>
          <a:p>
            <a:pPr>
              <a:defRPr lang="en-US" sz="1400" b="0" i="0" u="none" strike="noStrike" kern="1200" spc="0" baseline="0">
                <a:solidFill>
                  <a:schemeClr val="tx1">
                    <a:lumMod val="65000"/>
                    <a:lumOff val="35000"/>
                  </a:schemeClr>
                </a:solidFill>
                <a:latin typeface="+mn-lt"/>
                <a:ea typeface="+mn-ea"/>
                <a:cs typeface="+mn-cs"/>
              </a:defRPr>
            </a:pPr>
            <a:r>
              <a:rPr lang="ro-RO" baseline="0" dirty="0"/>
              <a:t>Do </a:t>
            </a:r>
            <a:r>
              <a:rPr lang="ro-RO" baseline="0" dirty="0" err="1"/>
              <a:t>you</a:t>
            </a:r>
            <a:r>
              <a:rPr lang="ro-RO" baseline="0" dirty="0"/>
              <a:t> </a:t>
            </a:r>
            <a:r>
              <a:rPr lang="ro-RO" baseline="0" dirty="0" err="1"/>
              <a:t>like</a:t>
            </a:r>
            <a:r>
              <a:rPr lang="ro-RO" baseline="0" dirty="0"/>
              <a:t> </a:t>
            </a:r>
            <a:r>
              <a:rPr lang="ro-RO" baseline="0" dirty="0" err="1"/>
              <a:t>science</a:t>
            </a:r>
            <a:r>
              <a:rPr lang="ro-RO" baseline="0" dirty="0"/>
              <a:t> </a:t>
            </a:r>
            <a:r>
              <a:rPr lang="ro-RO" baseline="0" dirty="0" err="1"/>
              <a:t>classes</a:t>
            </a:r>
            <a:r>
              <a:rPr lang="ro-RO" baseline="0" dirty="0"/>
              <a:t> (</a:t>
            </a:r>
            <a:r>
              <a:rPr lang="ro-RO" baseline="0" dirty="0" err="1"/>
              <a:t>physics</a:t>
            </a:r>
            <a:r>
              <a:rPr lang="ro-RO" baseline="0" dirty="0"/>
              <a:t>, </a:t>
            </a:r>
            <a:r>
              <a:rPr lang="ro-RO" baseline="0" dirty="0" err="1"/>
              <a:t>chemistry</a:t>
            </a:r>
            <a:r>
              <a:rPr lang="ro-RO" baseline="0" dirty="0"/>
              <a:t>)?</a:t>
            </a:r>
            <a:endParaRPr lang="ro-RO" dirty="0"/>
          </a:p>
        </c:rich>
      </c:tx>
      <c:spPr>
        <a:noFill/>
        <a:ln>
          <a:noFill/>
        </a:ln>
        <a:effectLst/>
      </c:spPr>
    </c:title>
    <c:plotArea>
      <c:layout/>
      <c:barChart>
        <c:barDir val="col"/>
        <c:grouping val="clustered"/>
        <c:ser>
          <c:idx val="0"/>
          <c:order val="0"/>
          <c:tx>
            <c:strRef>
              <c:f>'[TABEL-MOTIVATION-CL-1-7.xlsx]Foaie1'!$J$43</c:f>
              <c:strCache>
                <c:ptCount val="1"/>
                <c:pt idx="0">
                  <c:v>before</c:v>
                </c:pt>
              </c:strCache>
            </c:strRef>
          </c:tx>
          <c:spPr>
            <a:solidFill>
              <a:schemeClr val="accent1"/>
            </a:solidFill>
            <a:ln>
              <a:noFill/>
            </a:ln>
            <a:effectLst/>
            <a:sp3d/>
          </c:spPr>
          <c:cat>
            <c:strRef>
              <c:f>'[TABEL-MOTIVATION-CL-1-7.xlsx]Foaie1'!$I$44:$I$48</c:f>
              <c:strCache>
                <c:ptCount val="5"/>
                <c:pt idx="0">
                  <c:v>1 (not at all)</c:v>
                </c:pt>
                <c:pt idx="1">
                  <c:v>2</c:v>
                </c:pt>
                <c:pt idx="2">
                  <c:v>3</c:v>
                </c:pt>
                <c:pt idx="3">
                  <c:v>4</c:v>
                </c:pt>
                <c:pt idx="4">
                  <c:v>5 (totally)</c:v>
                </c:pt>
              </c:strCache>
            </c:strRef>
          </c:cat>
          <c:val>
            <c:numRef>
              <c:f>'[TABEL-MOTIVATION-CL-1-7.xlsx]Foaie1'!$J$44:$J$48</c:f>
              <c:numCache>
                <c:formatCode>General</c:formatCode>
                <c:ptCount val="5"/>
                <c:pt idx="0">
                  <c:v>0</c:v>
                </c:pt>
                <c:pt idx="1">
                  <c:v>3</c:v>
                </c:pt>
                <c:pt idx="2">
                  <c:v>4</c:v>
                </c:pt>
                <c:pt idx="3">
                  <c:v>16</c:v>
                </c:pt>
                <c:pt idx="4">
                  <c:v>4</c:v>
                </c:pt>
              </c:numCache>
            </c:numRef>
          </c:val>
        </c:ser>
        <c:ser>
          <c:idx val="1"/>
          <c:order val="1"/>
          <c:tx>
            <c:strRef>
              <c:f>'[TABEL-MOTIVATION-CL-1-7.xlsx]Foaie1'!$K$43</c:f>
              <c:strCache>
                <c:ptCount val="1"/>
                <c:pt idx="0">
                  <c:v>after</c:v>
                </c:pt>
              </c:strCache>
            </c:strRef>
          </c:tx>
          <c:spPr>
            <a:solidFill>
              <a:schemeClr val="accent2"/>
            </a:solidFill>
            <a:ln>
              <a:noFill/>
            </a:ln>
            <a:effectLst/>
            <a:sp3d/>
          </c:spPr>
          <c:cat>
            <c:strRef>
              <c:f>'[TABEL-MOTIVATION-CL-1-7.xlsx]Foaie1'!$I$44:$I$48</c:f>
              <c:strCache>
                <c:ptCount val="5"/>
                <c:pt idx="0">
                  <c:v>1 (not at all)</c:v>
                </c:pt>
                <c:pt idx="1">
                  <c:v>2</c:v>
                </c:pt>
                <c:pt idx="2">
                  <c:v>3</c:v>
                </c:pt>
                <c:pt idx="3">
                  <c:v>4</c:v>
                </c:pt>
                <c:pt idx="4">
                  <c:v>5 (totally)</c:v>
                </c:pt>
              </c:strCache>
            </c:strRef>
          </c:cat>
          <c:val>
            <c:numRef>
              <c:f>'[TABEL-MOTIVATION-CL-1-7.xlsx]Foaie1'!$K$44:$K$48</c:f>
              <c:numCache>
                <c:formatCode>General</c:formatCode>
                <c:ptCount val="5"/>
                <c:pt idx="0">
                  <c:v>0</c:v>
                </c:pt>
                <c:pt idx="1">
                  <c:v>0</c:v>
                </c:pt>
                <c:pt idx="2">
                  <c:v>3</c:v>
                </c:pt>
                <c:pt idx="3">
                  <c:v>7</c:v>
                </c:pt>
                <c:pt idx="4">
                  <c:v>17</c:v>
                </c:pt>
              </c:numCache>
            </c:numRef>
          </c:val>
        </c:ser>
        <c:dLbls/>
        <c:axId val="94185728"/>
        <c:axId val="94208000"/>
      </c:barChart>
      <c:catAx>
        <c:axId val="94185728"/>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94208000"/>
        <c:crosses val="autoZero"/>
        <c:auto val="1"/>
        <c:lblAlgn val="ctr"/>
        <c:lblOffset val="100"/>
      </c:catAx>
      <c:valAx>
        <c:axId val="9420800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9418572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legend>
    <c:plotVisOnly val="1"/>
    <c:dispBlanksAs val="gap"/>
  </c:chart>
  <c:spPr>
    <a:noFill/>
    <a:ln>
      <a:noFill/>
    </a:ln>
    <a:effectLst/>
  </c:spPr>
  <c:txPr>
    <a:bodyPr/>
    <a:lstStyle/>
    <a:p>
      <a:pPr>
        <a:defRPr lang="en-US"/>
      </a:pPr>
      <a:endParaRPr lang="ro-RO"/>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ro-RO"/>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ro-RO" dirty="0" err="1"/>
              <a:t>Science</a:t>
            </a:r>
            <a:r>
              <a:rPr lang="ro-RO" baseline="0" dirty="0"/>
              <a:t> </a:t>
            </a:r>
            <a:r>
              <a:rPr lang="ro-RO" baseline="0" dirty="0" err="1"/>
              <a:t>and</a:t>
            </a:r>
            <a:r>
              <a:rPr lang="ro-RO" baseline="0" dirty="0"/>
              <a:t> Music: </a:t>
            </a:r>
            <a:r>
              <a:rPr lang="ro-RO" baseline="0" dirty="0" smtClean="0"/>
              <a:t>6A </a:t>
            </a:r>
            <a:r>
              <a:rPr lang="ro-RO" baseline="0" dirty="0"/>
              <a:t>- 27 </a:t>
            </a:r>
            <a:r>
              <a:rPr lang="ro-RO" baseline="0" dirty="0" err="1" smtClean="0"/>
              <a:t>students</a:t>
            </a:r>
            <a:endParaRPr lang="ro-RO" baseline="0" dirty="0"/>
          </a:p>
          <a:p>
            <a:pPr>
              <a:defRPr lang="en-US" sz="1400" b="0" i="0" u="none" strike="noStrike" kern="1200" spc="0" baseline="0">
                <a:solidFill>
                  <a:schemeClr val="tx1">
                    <a:lumMod val="65000"/>
                    <a:lumOff val="35000"/>
                  </a:schemeClr>
                </a:solidFill>
                <a:latin typeface="+mn-lt"/>
                <a:ea typeface="+mn-ea"/>
                <a:cs typeface="+mn-cs"/>
              </a:defRPr>
            </a:pPr>
            <a:r>
              <a:rPr lang="ro-RO" baseline="0" dirty="0"/>
              <a:t>Do </a:t>
            </a:r>
            <a:r>
              <a:rPr lang="ro-RO" baseline="0" dirty="0" err="1"/>
              <a:t>you</a:t>
            </a:r>
            <a:r>
              <a:rPr lang="ro-RO" baseline="0" dirty="0"/>
              <a:t> </a:t>
            </a:r>
            <a:r>
              <a:rPr lang="ro-RO" baseline="0" dirty="0" err="1"/>
              <a:t>like</a:t>
            </a:r>
            <a:r>
              <a:rPr lang="ro-RO" baseline="0" dirty="0"/>
              <a:t> </a:t>
            </a:r>
            <a:r>
              <a:rPr lang="ro-RO" baseline="0" dirty="0" err="1"/>
              <a:t>to</a:t>
            </a:r>
            <a:r>
              <a:rPr lang="ro-RO" baseline="0" dirty="0"/>
              <a:t> participate </a:t>
            </a:r>
            <a:r>
              <a:rPr lang="ro-RO" baseline="0" dirty="0" err="1"/>
              <a:t>actively</a:t>
            </a:r>
            <a:r>
              <a:rPr lang="ro-RO" baseline="0" dirty="0"/>
              <a:t> in </a:t>
            </a:r>
            <a:r>
              <a:rPr lang="ro-RO" baseline="0" dirty="0" err="1"/>
              <a:t>the</a:t>
            </a:r>
            <a:r>
              <a:rPr lang="ro-RO" baseline="0" dirty="0"/>
              <a:t> </a:t>
            </a:r>
            <a:r>
              <a:rPr lang="ro-RO" baseline="0" dirty="0" err="1"/>
              <a:t>science</a:t>
            </a:r>
            <a:r>
              <a:rPr lang="ro-RO" baseline="0" dirty="0"/>
              <a:t> </a:t>
            </a:r>
            <a:r>
              <a:rPr lang="ro-RO" baseline="0" dirty="0" err="1"/>
              <a:t>classes</a:t>
            </a:r>
            <a:r>
              <a:rPr lang="ro-RO" baseline="0" dirty="0"/>
              <a:t> (</a:t>
            </a:r>
            <a:r>
              <a:rPr lang="ro-RO" baseline="0" dirty="0" err="1"/>
              <a:t>physics</a:t>
            </a:r>
            <a:r>
              <a:rPr lang="ro-RO" baseline="0" dirty="0"/>
              <a:t>, </a:t>
            </a:r>
            <a:r>
              <a:rPr lang="ro-RO" baseline="0" dirty="0" err="1"/>
              <a:t>chemistry</a:t>
            </a:r>
            <a:r>
              <a:rPr lang="ro-RO" baseline="0" dirty="0"/>
              <a:t>)?</a:t>
            </a:r>
            <a:endParaRPr lang="ro-RO" dirty="0"/>
          </a:p>
        </c:rich>
      </c:tx>
      <c:spPr>
        <a:noFill/>
        <a:ln>
          <a:noFill/>
        </a:ln>
        <a:effectLst/>
      </c:spPr>
    </c:title>
    <c:plotArea>
      <c:layout/>
      <c:barChart>
        <c:barDir val="col"/>
        <c:grouping val="clustered"/>
        <c:ser>
          <c:idx val="0"/>
          <c:order val="0"/>
          <c:tx>
            <c:strRef>
              <c:f>'[TABEL-MOTIVATION-CL-1-7.xlsx]Foaie1'!$J$52</c:f>
              <c:strCache>
                <c:ptCount val="1"/>
                <c:pt idx="0">
                  <c:v>before</c:v>
                </c:pt>
              </c:strCache>
            </c:strRef>
          </c:tx>
          <c:spPr>
            <a:solidFill>
              <a:schemeClr val="accent1"/>
            </a:solidFill>
            <a:ln>
              <a:noFill/>
            </a:ln>
            <a:effectLst/>
            <a:sp3d/>
          </c:spPr>
          <c:cat>
            <c:strRef>
              <c:f>'[TABEL-MOTIVATION-CL-1-7.xlsx]Foaie1'!$I$53:$I$57</c:f>
              <c:strCache>
                <c:ptCount val="5"/>
                <c:pt idx="0">
                  <c:v>1 (not at all)</c:v>
                </c:pt>
                <c:pt idx="1">
                  <c:v>2</c:v>
                </c:pt>
                <c:pt idx="2">
                  <c:v>3</c:v>
                </c:pt>
                <c:pt idx="3">
                  <c:v>4</c:v>
                </c:pt>
                <c:pt idx="4">
                  <c:v>5 (totally)</c:v>
                </c:pt>
              </c:strCache>
            </c:strRef>
          </c:cat>
          <c:val>
            <c:numRef>
              <c:f>'[TABEL-MOTIVATION-CL-1-7.xlsx]Foaie1'!$J$53:$J$57</c:f>
              <c:numCache>
                <c:formatCode>General</c:formatCode>
                <c:ptCount val="5"/>
                <c:pt idx="0">
                  <c:v>1</c:v>
                </c:pt>
                <c:pt idx="1">
                  <c:v>2</c:v>
                </c:pt>
                <c:pt idx="2">
                  <c:v>7</c:v>
                </c:pt>
                <c:pt idx="3">
                  <c:v>11</c:v>
                </c:pt>
                <c:pt idx="4">
                  <c:v>6</c:v>
                </c:pt>
              </c:numCache>
            </c:numRef>
          </c:val>
        </c:ser>
        <c:ser>
          <c:idx val="1"/>
          <c:order val="1"/>
          <c:tx>
            <c:strRef>
              <c:f>'[TABEL-MOTIVATION-CL-1-7.xlsx]Foaie1'!$K$52</c:f>
              <c:strCache>
                <c:ptCount val="1"/>
                <c:pt idx="0">
                  <c:v>after</c:v>
                </c:pt>
              </c:strCache>
            </c:strRef>
          </c:tx>
          <c:spPr>
            <a:solidFill>
              <a:schemeClr val="accent2"/>
            </a:solidFill>
            <a:ln>
              <a:noFill/>
            </a:ln>
            <a:effectLst/>
            <a:sp3d/>
          </c:spPr>
          <c:cat>
            <c:strRef>
              <c:f>'[TABEL-MOTIVATION-CL-1-7.xlsx]Foaie1'!$I$53:$I$57</c:f>
              <c:strCache>
                <c:ptCount val="5"/>
                <c:pt idx="0">
                  <c:v>1 (not at all)</c:v>
                </c:pt>
                <c:pt idx="1">
                  <c:v>2</c:v>
                </c:pt>
                <c:pt idx="2">
                  <c:v>3</c:v>
                </c:pt>
                <c:pt idx="3">
                  <c:v>4</c:v>
                </c:pt>
                <c:pt idx="4">
                  <c:v>5 (totally)</c:v>
                </c:pt>
              </c:strCache>
            </c:strRef>
          </c:cat>
          <c:val>
            <c:numRef>
              <c:f>'[TABEL-MOTIVATION-CL-1-7.xlsx]Foaie1'!$K$53:$K$57</c:f>
              <c:numCache>
                <c:formatCode>General</c:formatCode>
                <c:ptCount val="5"/>
                <c:pt idx="0">
                  <c:v>0</c:v>
                </c:pt>
                <c:pt idx="1">
                  <c:v>0</c:v>
                </c:pt>
                <c:pt idx="2">
                  <c:v>4</c:v>
                </c:pt>
                <c:pt idx="3">
                  <c:v>10</c:v>
                </c:pt>
                <c:pt idx="4">
                  <c:v>13</c:v>
                </c:pt>
              </c:numCache>
            </c:numRef>
          </c:val>
        </c:ser>
        <c:dLbls/>
        <c:axId val="94166016"/>
        <c:axId val="94323456"/>
      </c:barChart>
      <c:catAx>
        <c:axId val="94166016"/>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94323456"/>
        <c:crosses val="autoZero"/>
        <c:auto val="1"/>
        <c:lblAlgn val="ctr"/>
        <c:lblOffset val="100"/>
      </c:catAx>
      <c:valAx>
        <c:axId val="9432345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9416601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legend>
    <c:plotVisOnly val="1"/>
    <c:dispBlanksAs val="gap"/>
  </c:chart>
  <c:spPr>
    <a:noFill/>
    <a:ln>
      <a:noFill/>
    </a:ln>
    <a:effectLst/>
  </c:spPr>
  <c:txPr>
    <a:bodyPr/>
    <a:lstStyle/>
    <a:p>
      <a:pPr>
        <a:defRPr lang="en-US"/>
      </a:pPr>
      <a:endParaRPr lang="ro-RO"/>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ro-RO"/>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ro-RO" dirty="0"/>
              <a:t>Music</a:t>
            </a:r>
            <a:r>
              <a:rPr lang="ro-RO" baseline="0" dirty="0"/>
              <a:t> </a:t>
            </a:r>
            <a:r>
              <a:rPr lang="ro-RO" baseline="0" dirty="0" err="1"/>
              <a:t>and</a:t>
            </a:r>
            <a:r>
              <a:rPr lang="ro-RO" baseline="0" dirty="0"/>
              <a:t> </a:t>
            </a:r>
            <a:r>
              <a:rPr lang="ro-RO" baseline="0" dirty="0" err="1"/>
              <a:t>Science</a:t>
            </a:r>
            <a:r>
              <a:rPr lang="ro-RO" baseline="0" dirty="0"/>
              <a:t>: </a:t>
            </a:r>
            <a:r>
              <a:rPr lang="ro-RO" baseline="0" dirty="0" smtClean="0"/>
              <a:t>6A </a:t>
            </a:r>
            <a:r>
              <a:rPr lang="ro-RO" baseline="0" dirty="0"/>
              <a:t>- 27 </a:t>
            </a:r>
            <a:r>
              <a:rPr lang="ro-RO" baseline="0" dirty="0" err="1" smtClean="0"/>
              <a:t>students</a:t>
            </a:r>
            <a:endParaRPr lang="ro-RO" sz="1400" b="0" i="0" u="none" strike="noStrike" baseline="0" dirty="0">
              <a:effectLst/>
            </a:endParaRPr>
          </a:p>
          <a:p>
            <a:pPr>
              <a:defRPr lang="en-US" sz="1400" b="0" i="0" u="none" strike="noStrike" kern="1200" spc="0" baseline="0">
                <a:solidFill>
                  <a:schemeClr val="tx1">
                    <a:lumMod val="65000"/>
                    <a:lumOff val="35000"/>
                  </a:schemeClr>
                </a:solidFill>
                <a:latin typeface="+mn-lt"/>
                <a:ea typeface="+mn-ea"/>
                <a:cs typeface="+mn-cs"/>
              </a:defRPr>
            </a:pPr>
            <a:r>
              <a:rPr lang="ro-RO" sz="1400" b="0" i="0" u="none" strike="noStrike" baseline="0" dirty="0">
                <a:effectLst/>
              </a:rPr>
              <a:t>Are </a:t>
            </a:r>
            <a:r>
              <a:rPr lang="ro-RO" sz="1400" b="0" i="0" u="none" strike="noStrike" baseline="0" dirty="0" err="1">
                <a:effectLst/>
              </a:rPr>
              <a:t>science</a:t>
            </a:r>
            <a:r>
              <a:rPr lang="ro-RO" sz="1400" b="0" i="0" u="none" strike="noStrike" baseline="0" dirty="0">
                <a:effectLst/>
              </a:rPr>
              <a:t> </a:t>
            </a:r>
            <a:r>
              <a:rPr lang="ro-RO" sz="1400" b="0" i="0" u="none" strike="noStrike" baseline="0" dirty="0" err="1">
                <a:effectLst/>
              </a:rPr>
              <a:t>classes</a:t>
            </a:r>
            <a:r>
              <a:rPr lang="ro-RO" sz="1400" b="0" i="0" u="none" strike="noStrike" baseline="0" dirty="0">
                <a:effectLst/>
              </a:rPr>
              <a:t> (</a:t>
            </a:r>
            <a:r>
              <a:rPr lang="ro-RO" sz="1400" b="0" i="0" u="none" strike="noStrike" baseline="0" dirty="0" err="1">
                <a:effectLst/>
              </a:rPr>
              <a:t>physics</a:t>
            </a:r>
            <a:r>
              <a:rPr lang="ro-RO" sz="1400" b="0" i="0" u="none" strike="noStrike" baseline="0" dirty="0">
                <a:effectLst/>
              </a:rPr>
              <a:t>, </a:t>
            </a:r>
            <a:r>
              <a:rPr lang="ro-RO" sz="1400" b="0" i="0" u="none" strike="noStrike" baseline="0" dirty="0" err="1">
                <a:effectLst/>
              </a:rPr>
              <a:t>chemistry</a:t>
            </a:r>
            <a:r>
              <a:rPr lang="ro-RO" sz="1400" b="0" i="0" u="none" strike="noStrike" baseline="0" dirty="0">
                <a:effectLst/>
              </a:rPr>
              <a:t>) </a:t>
            </a:r>
            <a:r>
              <a:rPr lang="ro-RO" sz="1400" b="0" i="0" u="none" strike="noStrike" baseline="0" dirty="0" err="1">
                <a:effectLst/>
              </a:rPr>
              <a:t>easy</a:t>
            </a:r>
            <a:r>
              <a:rPr lang="ro-RO" sz="1400" b="0" i="0" u="none" strike="noStrike" baseline="0" dirty="0">
                <a:effectLst/>
              </a:rPr>
              <a:t> for </a:t>
            </a:r>
            <a:r>
              <a:rPr lang="ro-RO" sz="1400" b="0" i="0" u="none" strike="noStrike" baseline="0" dirty="0" err="1">
                <a:effectLst/>
              </a:rPr>
              <a:t>you</a:t>
            </a:r>
            <a:r>
              <a:rPr lang="ro-RO" sz="1400" b="0" i="0" u="none" strike="noStrike" baseline="0" dirty="0">
                <a:effectLst/>
              </a:rPr>
              <a:t>?</a:t>
            </a:r>
            <a:endParaRPr lang="ro-RO" dirty="0"/>
          </a:p>
        </c:rich>
      </c:tx>
      <c:spPr>
        <a:noFill/>
        <a:ln>
          <a:noFill/>
        </a:ln>
        <a:effectLst/>
      </c:spPr>
    </c:title>
    <c:plotArea>
      <c:layout/>
      <c:barChart>
        <c:barDir val="col"/>
        <c:grouping val="clustered"/>
        <c:ser>
          <c:idx val="0"/>
          <c:order val="0"/>
          <c:tx>
            <c:strRef>
              <c:f>'[TABEL-MOTIVATION-CL-1-7.xlsx]Foaie1'!$J$59</c:f>
              <c:strCache>
                <c:ptCount val="1"/>
                <c:pt idx="0">
                  <c:v>before</c:v>
                </c:pt>
              </c:strCache>
            </c:strRef>
          </c:tx>
          <c:spPr>
            <a:solidFill>
              <a:schemeClr val="accent1"/>
            </a:solidFill>
            <a:ln>
              <a:noFill/>
            </a:ln>
            <a:effectLst/>
            <a:sp3d/>
          </c:spPr>
          <c:cat>
            <c:strRef>
              <c:f>'[TABEL-MOTIVATION-CL-1-7.xlsx]Foaie1'!$I$60:$I$64</c:f>
              <c:strCache>
                <c:ptCount val="5"/>
                <c:pt idx="0">
                  <c:v>1 (not at all)</c:v>
                </c:pt>
                <c:pt idx="1">
                  <c:v>2</c:v>
                </c:pt>
                <c:pt idx="2">
                  <c:v>3</c:v>
                </c:pt>
                <c:pt idx="3">
                  <c:v>4</c:v>
                </c:pt>
                <c:pt idx="4">
                  <c:v>5 (totally)</c:v>
                </c:pt>
              </c:strCache>
            </c:strRef>
          </c:cat>
          <c:val>
            <c:numRef>
              <c:f>'[TABEL-MOTIVATION-CL-1-7.xlsx]Foaie1'!$J$60:$J$64</c:f>
              <c:numCache>
                <c:formatCode>General</c:formatCode>
                <c:ptCount val="5"/>
                <c:pt idx="0">
                  <c:v>0</c:v>
                </c:pt>
                <c:pt idx="1">
                  <c:v>3</c:v>
                </c:pt>
                <c:pt idx="2">
                  <c:v>5</c:v>
                </c:pt>
                <c:pt idx="3">
                  <c:v>14</c:v>
                </c:pt>
                <c:pt idx="4">
                  <c:v>5</c:v>
                </c:pt>
              </c:numCache>
            </c:numRef>
          </c:val>
        </c:ser>
        <c:ser>
          <c:idx val="1"/>
          <c:order val="1"/>
          <c:tx>
            <c:strRef>
              <c:f>'[TABEL-MOTIVATION-CL-1-7.xlsx]Foaie1'!$K$59</c:f>
              <c:strCache>
                <c:ptCount val="1"/>
                <c:pt idx="0">
                  <c:v>after</c:v>
                </c:pt>
              </c:strCache>
            </c:strRef>
          </c:tx>
          <c:spPr>
            <a:solidFill>
              <a:schemeClr val="accent2"/>
            </a:solidFill>
            <a:ln>
              <a:noFill/>
            </a:ln>
            <a:effectLst/>
            <a:sp3d/>
          </c:spPr>
          <c:cat>
            <c:strRef>
              <c:f>'[TABEL-MOTIVATION-CL-1-7.xlsx]Foaie1'!$I$60:$I$64</c:f>
              <c:strCache>
                <c:ptCount val="5"/>
                <c:pt idx="0">
                  <c:v>1 (not at all)</c:v>
                </c:pt>
                <c:pt idx="1">
                  <c:v>2</c:v>
                </c:pt>
                <c:pt idx="2">
                  <c:v>3</c:v>
                </c:pt>
                <c:pt idx="3">
                  <c:v>4</c:v>
                </c:pt>
                <c:pt idx="4">
                  <c:v>5 (totally)</c:v>
                </c:pt>
              </c:strCache>
            </c:strRef>
          </c:cat>
          <c:val>
            <c:numRef>
              <c:f>'[TABEL-MOTIVATION-CL-1-7.xlsx]Foaie1'!$K$60:$K$64</c:f>
              <c:numCache>
                <c:formatCode>General</c:formatCode>
                <c:ptCount val="5"/>
                <c:pt idx="0">
                  <c:v>0</c:v>
                </c:pt>
                <c:pt idx="1">
                  <c:v>0</c:v>
                </c:pt>
                <c:pt idx="2">
                  <c:v>8</c:v>
                </c:pt>
                <c:pt idx="3">
                  <c:v>8</c:v>
                </c:pt>
                <c:pt idx="4">
                  <c:v>11</c:v>
                </c:pt>
              </c:numCache>
            </c:numRef>
          </c:val>
        </c:ser>
        <c:dLbls/>
        <c:axId val="94355456"/>
        <c:axId val="94356992"/>
      </c:barChart>
      <c:catAx>
        <c:axId val="94355456"/>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94356992"/>
        <c:crosses val="autoZero"/>
        <c:auto val="1"/>
        <c:lblAlgn val="ctr"/>
        <c:lblOffset val="100"/>
      </c:catAx>
      <c:valAx>
        <c:axId val="9435699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9435545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legend>
    <c:plotVisOnly val="1"/>
    <c:dispBlanksAs val="gap"/>
  </c:chart>
  <c:spPr>
    <a:noFill/>
    <a:ln>
      <a:noFill/>
    </a:ln>
    <a:effectLst/>
  </c:spPr>
  <c:txPr>
    <a:bodyPr/>
    <a:lstStyle/>
    <a:p>
      <a:pPr>
        <a:defRPr lang="en-US"/>
      </a:pPr>
      <a:endParaRPr lang="ro-RO"/>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ro-RO"/>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ro-RO"/>
              <a:t>Science</a:t>
            </a:r>
            <a:r>
              <a:rPr lang="ro-RO" baseline="0"/>
              <a:t> and Music: 6B - 23 students</a:t>
            </a:r>
          </a:p>
          <a:p>
            <a:pPr>
              <a:defRPr lang="en-US" sz="1400" b="0" i="0" u="none" strike="noStrike" kern="1200" spc="0" baseline="0">
                <a:solidFill>
                  <a:schemeClr val="tx1">
                    <a:lumMod val="65000"/>
                    <a:lumOff val="35000"/>
                  </a:schemeClr>
                </a:solidFill>
                <a:latin typeface="+mn-lt"/>
                <a:ea typeface="+mn-ea"/>
                <a:cs typeface="+mn-cs"/>
              </a:defRPr>
            </a:pPr>
            <a:r>
              <a:rPr lang="ro-RO" baseline="0"/>
              <a:t>Do youlike science classes (physics, chemistry)?</a:t>
            </a:r>
            <a:endParaRPr lang="ro-RO"/>
          </a:p>
        </c:rich>
      </c:tx>
      <c:spPr>
        <a:noFill/>
        <a:ln>
          <a:noFill/>
        </a:ln>
        <a:effectLst/>
      </c:spPr>
    </c:title>
    <c:plotArea>
      <c:layout/>
      <c:barChart>
        <c:barDir val="col"/>
        <c:grouping val="clustered"/>
        <c:ser>
          <c:idx val="0"/>
          <c:order val="0"/>
          <c:tx>
            <c:strRef>
              <c:f>'[TABEL-MOTIVATION-CL-1-7.xlsx]Foaie2'!$G$13</c:f>
              <c:strCache>
                <c:ptCount val="1"/>
                <c:pt idx="0">
                  <c:v>before</c:v>
                </c:pt>
              </c:strCache>
            </c:strRef>
          </c:tx>
          <c:spPr>
            <a:solidFill>
              <a:schemeClr val="accent1"/>
            </a:solidFill>
            <a:ln>
              <a:noFill/>
            </a:ln>
            <a:effectLst/>
            <a:sp3d/>
          </c:spPr>
          <c:cat>
            <c:strRef>
              <c:f>'[TABEL-MOTIVATION-CL-1-7.xlsx]Foaie2'!$F$14:$F$18</c:f>
              <c:strCache>
                <c:ptCount val="5"/>
                <c:pt idx="0">
                  <c:v>1 (not at all)</c:v>
                </c:pt>
                <c:pt idx="1">
                  <c:v>2</c:v>
                </c:pt>
                <c:pt idx="2">
                  <c:v>3</c:v>
                </c:pt>
                <c:pt idx="3">
                  <c:v>4</c:v>
                </c:pt>
                <c:pt idx="4">
                  <c:v>5 (totally)</c:v>
                </c:pt>
              </c:strCache>
            </c:strRef>
          </c:cat>
          <c:val>
            <c:numRef>
              <c:f>'[TABEL-MOTIVATION-CL-1-7.xlsx]Foaie2'!$G$14:$G$18</c:f>
              <c:numCache>
                <c:formatCode>General</c:formatCode>
                <c:ptCount val="5"/>
                <c:pt idx="0">
                  <c:v>0</c:v>
                </c:pt>
                <c:pt idx="1">
                  <c:v>4</c:v>
                </c:pt>
                <c:pt idx="2">
                  <c:v>8</c:v>
                </c:pt>
                <c:pt idx="3">
                  <c:v>9</c:v>
                </c:pt>
                <c:pt idx="4">
                  <c:v>2</c:v>
                </c:pt>
              </c:numCache>
            </c:numRef>
          </c:val>
        </c:ser>
        <c:ser>
          <c:idx val="1"/>
          <c:order val="1"/>
          <c:tx>
            <c:strRef>
              <c:f>'[TABEL-MOTIVATION-CL-1-7.xlsx]Foaie2'!$H$13</c:f>
              <c:strCache>
                <c:ptCount val="1"/>
                <c:pt idx="0">
                  <c:v>after</c:v>
                </c:pt>
              </c:strCache>
            </c:strRef>
          </c:tx>
          <c:spPr>
            <a:solidFill>
              <a:schemeClr val="accent2"/>
            </a:solidFill>
            <a:ln>
              <a:noFill/>
            </a:ln>
            <a:effectLst/>
            <a:sp3d/>
          </c:spPr>
          <c:cat>
            <c:strRef>
              <c:f>'[TABEL-MOTIVATION-CL-1-7.xlsx]Foaie2'!$F$14:$F$18</c:f>
              <c:strCache>
                <c:ptCount val="5"/>
                <c:pt idx="0">
                  <c:v>1 (not at all)</c:v>
                </c:pt>
                <c:pt idx="1">
                  <c:v>2</c:v>
                </c:pt>
                <c:pt idx="2">
                  <c:v>3</c:v>
                </c:pt>
                <c:pt idx="3">
                  <c:v>4</c:v>
                </c:pt>
                <c:pt idx="4">
                  <c:v>5 (totally)</c:v>
                </c:pt>
              </c:strCache>
            </c:strRef>
          </c:cat>
          <c:val>
            <c:numRef>
              <c:f>'[TABEL-MOTIVATION-CL-1-7.xlsx]Foaie2'!$H$14:$H$18</c:f>
              <c:numCache>
                <c:formatCode>General</c:formatCode>
                <c:ptCount val="5"/>
                <c:pt idx="0">
                  <c:v>0</c:v>
                </c:pt>
                <c:pt idx="1">
                  <c:v>2</c:v>
                </c:pt>
                <c:pt idx="2">
                  <c:v>6</c:v>
                </c:pt>
                <c:pt idx="3">
                  <c:v>11</c:v>
                </c:pt>
                <c:pt idx="4">
                  <c:v>4</c:v>
                </c:pt>
              </c:numCache>
            </c:numRef>
          </c:val>
        </c:ser>
        <c:dLbls/>
        <c:axId val="94280320"/>
        <c:axId val="94298496"/>
      </c:barChart>
      <c:catAx>
        <c:axId val="9428032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94298496"/>
        <c:crosses val="autoZero"/>
        <c:auto val="1"/>
        <c:lblAlgn val="ctr"/>
        <c:lblOffset val="100"/>
      </c:catAx>
      <c:valAx>
        <c:axId val="9429849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9428032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legend>
    <c:plotVisOnly val="1"/>
    <c:dispBlanksAs val="gap"/>
  </c:chart>
  <c:spPr>
    <a:noFill/>
    <a:ln>
      <a:noFill/>
    </a:ln>
    <a:effectLst/>
  </c:spPr>
  <c:txPr>
    <a:bodyPr/>
    <a:lstStyle/>
    <a:p>
      <a:pPr>
        <a:defRPr lang="en-US"/>
      </a:pPr>
      <a:endParaRPr lang="ro-RO"/>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ro-RO"/>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ro-RO"/>
              <a:t>Science</a:t>
            </a:r>
            <a:r>
              <a:rPr lang="ro-RO" baseline="0"/>
              <a:t> and Music: 6B - 23 students</a:t>
            </a:r>
          </a:p>
          <a:p>
            <a:pPr>
              <a:defRPr lang="en-US" sz="1400" b="0" i="0" u="none" strike="noStrike" kern="1200" spc="0" baseline="0">
                <a:solidFill>
                  <a:schemeClr val="tx1">
                    <a:lumMod val="65000"/>
                    <a:lumOff val="35000"/>
                  </a:schemeClr>
                </a:solidFill>
                <a:latin typeface="+mn-lt"/>
                <a:ea typeface="+mn-ea"/>
                <a:cs typeface="+mn-cs"/>
              </a:defRPr>
            </a:pPr>
            <a:r>
              <a:rPr lang="ro-RO" baseline="0"/>
              <a:t>Do you like to participate actively in the science classes (physics, chemistry)?</a:t>
            </a:r>
            <a:endParaRPr lang="ro-RO"/>
          </a:p>
        </c:rich>
      </c:tx>
      <c:spPr>
        <a:noFill/>
        <a:ln>
          <a:noFill/>
        </a:ln>
        <a:effectLst/>
      </c:spPr>
    </c:title>
    <c:plotArea>
      <c:layout/>
      <c:barChart>
        <c:barDir val="col"/>
        <c:grouping val="clustered"/>
        <c:ser>
          <c:idx val="0"/>
          <c:order val="0"/>
          <c:tx>
            <c:strRef>
              <c:f>'[TABEL-MOTIVATION-CL-1-7.xlsx]Foaie2'!$L$13</c:f>
              <c:strCache>
                <c:ptCount val="1"/>
                <c:pt idx="0">
                  <c:v>before</c:v>
                </c:pt>
              </c:strCache>
            </c:strRef>
          </c:tx>
          <c:spPr>
            <a:solidFill>
              <a:schemeClr val="accent1"/>
            </a:solidFill>
            <a:ln>
              <a:noFill/>
            </a:ln>
            <a:effectLst/>
            <a:sp3d/>
          </c:spPr>
          <c:cat>
            <c:strRef>
              <c:f>'[TABEL-MOTIVATION-CL-1-7.xlsx]Foaie2'!$K$14:$K$18</c:f>
              <c:strCache>
                <c:ptCount val="5"/>
                <c:pt idx="0">
                  <c:v>1 (not at all)</c:v>
                </c:pt>
                <c:pt idx="1">
                  <c:v>2</c:v>
                </c:pt>
                <c:pt idx="2">
                  <c:v>3</c:v>
                </c:pt>
                <c:pt idx="3">
                  <c:v>4</c:v>
                </c:pt>
                <c:pt idx="4">
                  <c:v>5 (totally)</c:v>
                </c:pt>
              </c:strCache>
            </c:strRef>
          </c:cat>
          <c:val>
            <c:numRef>
              <c:f>'[TABEL-MOTIVATION-CL-1-7.xlsx]Foaie2'!$L$14:$L$18</c:f>
              <c:numCache>
                <c:formatCode>General</c:formatCode>
                <c:ptCount val="5"/>
                <c:pt idx="0">
                  <c:v>0</c:v>
                </c:pt>
                <c:pt idx="1">
                  <c:v>3</c:v>
                </c:pt>
                <c:pt idx="2">
                  <c:v>7</c:v>
                </c:pt>
                <c:pt idx="3">
                  <c:v>7</c:v>
                </c:pt>
                <c:pt idx="4">
                  <c:v>6</c:v>
                </c:pt>
              </c:numCache>
            </c:numRef>
          </c:val>
        </c:ser>
        <c:ser>
          <c:idx val="1"/>
          <c:order val="1"/>
          <c:tx>
            <c:strRef>
              <c:f>'[TABEL-MOTIVATION-CL-1-7.xlsx]Foaie2'!$M$13</c:f>
              <c:strCache>
                <c:ptCount val="1"/>
                <c:pt idx="0">
                  <c:v>after</c:v>
                </c:pt>
              </c:strCache>
            </c:strRef>
          </c:tx>
          <c:spPr>
            <a:solidFill>
              <a:schemeClr val="accent2"/>
            </a:solidFill>
            <a:ln>
              <a:noFill/>
            </a:ln>
            <a:effectLst/>
            <a:sp3d/>
          </c:spPr>
          <c:cat>
            <c:strRef>
              <c:f>'[TABEL-MOTIVATION-CL-1-7.xlsx]Foaie2'!$K$14:$K$18</c:f>
              <c:strCache>
                <c:ptCount val="5"/>
                <c:pt idx="0">
                  <c:v>1 (not at all)</c:v>
                </c:pt>
                <c:pt idx="1">
                  <c:v>2</c:v>
                </c:pt>
                <c:pt idx="2">
                  <c:v>3</c:v>
                </c:pt>
                <c:pt idx="3">
                  <c:v>4</c:v>
                </c:pt>
                <c:pt idx="4">
                  <c:v>5 (totally)</c:v>
                </c:pt>
              </c:strCache>
            </c:strRef>
          </c:cat>
          <c:val>
            <c:numRef>
              <c:f>'[TABEL-MOTIVATION-CL-1-7.xlsx]Foaie2'!$M$14:$M$18</c:f>
              <c:numCache>
                <c:formatCode>General</c:formatCode>
                <c:ptCount val="5"/>
                <c:pt idx="0">
                  <c:v>0</c:v>
                </c:pt>
                <c:pt idx="1">
                  <c:v>2</c:v>
                </c:pt>
                <c:pt idx="2">
                  <c:v>5</c:v>
                </c:pt>
                <c:pt idx="3">
                  <c:v>9</c:v>
                </c:pt>
                <c:pt idx="4">
                  <c:v>7</c:v>
                </c:pt>
              </c:numCache>
            </c:numRef>
          </c:val>
        </c:ser>
        <c:dLbls/>
        <c:axId val="94399872"/>
        <c:axId val="94426240"/>
      </c:barChart>
      <c:catAx>
        <c:axId val="94399872"/>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94426240"/>
        <c:crosses val="autoZero"/>
        <c:auto val="1"/>
        <c:lblAlgn val="ctr"/>
        <c:lblOffset val="100"/>
      </c:catAx>
      <c:valAx>
        <c:axId val="9442624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9439987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legend>
    <c:plotVisOnly val="1"/>
    <c:dispBlanksAs val="gap"/>
  </c:chart>
  <c:spPr>
    <a:noFill/>
    <a:ln>
      <a:noFill/>
    </a:ln>
    <a:effectLst/>
  </c:spPr>
  <c:txPr>
    <a:bodyPr/>
    <a:lstStyle/>
    <a:p>
      <a:pPr>
        <a:defRPr lang="en-US"/>
      </a:pPr>
      <a:endParaRPr lang="ro-RO"/>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ro-RO"/>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ro-RO"/>
              <a:t>Science</a:t>
            </a:r>
            <a:r>
              <a:rPr lang="ro-RO" baseline="0"/>
              <a:t> and Music: 6B - 23 students</a:t>
            </a:r>
            <a:endParaRPr lang="ro-RO"/>
          </a:p>
        </c:rich>
      </c:tx>
      <c:spPr>
        <a:noFill/>
        <a:ln>
          <a:noFill/>
        </a:ln>
        <a:effectLst/>
      </c:spPr>
    </c:title>
    <c:plotArea>
      <c:layout/>
      <c:barChart>
        <c:barDir val="col"/>
        <c:grouping val="clustered"/>
        <c:ser>
          <c:idx val="0"/>
          <c:order val="0"/>
          <c:tx>
            <c:strRef>
              <c:f>'[TABEL-MOTIVATION-CL-1-7.xlsx]Foaie2'!$G$21</c:f>
              <c:strCache>
                <c:ptCount val="1"/>
                <c:pt idx="0">
                  <c:v>before</c:v>
                </c:pt>
              </c:strCache>
            </c:strRef>
          </c:tx>
          <c:spPr>
            <a:solidFill>
              <a:schemeClr val="accent1"/>
            </a:solidFill>
            <a:ln>
              <a:noFill/>
            </a:ln>
            <a:effectLst/>
            <a:sp3d/>
          </c:spPr>
          <c:cat>
            <c:strRef>
              <c:f>'[TABEL-MOTIVATION-CL-1-7.xlsx]Foaie2'!$F$22:$F$26</c:f>
              <c:strCache>
                <c:ptCount val="5"/>
                <c:pt idx="0">
                  <c:v>1 (not at all)</c:v>
                </c:pt>
                <c:pt idx="1">
                  <c:v>2</c:v>
                </c:pt>
                <c:pt idx="2">
                  <c:v>3</c:v>
                </c:pt>
                <c:pt idx="3">
                  <c:v>4</c:v>
                </c:pt>
                <c:pt idx="4">
                  <c:v>5 (totally)</c:v>
                </c:pt>
              </c:strCache>
            </c:strRef>
          </c:cat>
          <c:val>
            <c:numRef>
              <c:f>'[TABEL-MOTIVATION-CL-1-7.xlsx]Foaie2'!$G$22:$G$26</c:f>
              <c:numCache>
                <c:formatCode>General</c:formatCode>
                <c:ptCount val="5"/>
                <c:pt idx="0">
                  <c:v>0</c:v>
                </c:pt>
                <c:pt idx="1">
                  <c:v>4</c:v>
                </c:pt>
                <c:pt idx="2">
                  <c:v>7</c:v>
                </c:pt>
                <c:pt idx="3">
                  <c:v>9</c:v>
                </c:pt>
                <c:pt idx="4">
                  <c:v>3</c:v>
                </c:pt>
              </c:numCache>
            </c:numRef>
          </c:val>
        </c:ser>
        <c:ser>
          <c:idx val="1"/>
          <c:order val="1"/>
          <c:tx>
            <c:strRef>
              <c:f>'[TABEL-MOTIVATION-CL-1-7.xlsx]Foaie2'!$H$21</c:f>
              <c:strCache>
                <c:ptCount val="1"/>
                <c:pt idx="0">
                  <c:v>after</c:v>
                </c:pt>
              </c:strCache>
            </c:strRef>
          </c:tx>
          <c:spPr>
            <a:solidFill>
              <a:schemeClr val="accent2"/>
            </a:solidFill>
            <a:ln>
              <a:noFill/>
            </a:ln>
            <a:effectLst/>
            <a:sp3d/>
          </c:spPr>
          <c:cat>
            <c:strRef>
              <c:f>'[TABEL-MOTIVATION-CL-1-7.xlsx]Foaie2'!$F$22:$F$26</c:f>
              <c:strCache>
                <c:ptCount val="5"/>
                <c:pt idx="0">
                  <c:v>1 (not at all)</c:v>
                </c:pt>
                <c:pt idx="1">
                  <c:v>2</c:v>
                </c:pt>
                <c:pt idx="2">
                  <c:v>3</c:v>
                </c:pt>
                <c:pt idx="3">
                  <c:v>4</c:v>
                </c:pt>
                <c:pt idx="4">
                  <c:v>5 (totally)</c:v>
                </c:pt>
              </c:strCache>
            </c:strRef>
          </c:cat>
          <c:val>
            <c:numRef>
              <c:f>'[TABEL-MOTIVATION-CL-1-7.xlsx]Foaie2'!$H$22:$H$26</c:f>
              <c:numCache>
                <c:formatCode>General</c:formatCode>
                <c:ptCount val="5"/>
                <c:pt idx="0">
                  <c:v>0</c:v>
                </c:pt>
                <c:pt idx="1">
                  <c:v>2</c:v>
                </c:pt>
                <c:pt idx="2">
                  <c:v>6</c:v>
                </c:pt>
                <c:pt idx="3">
                  <c:v>12</c:v>
                </c:pt>
                <c:pt idx="4">
                  <c:v>3</c:v>
                </c:pt>
              </c:numCache>
            </c:numRef>
          </c:val>
        </c:ser>
        <c:dLbls/>
        <c:axId val="94482816"/>
        <c:axId val="94484352"/>
      </c:barChart>
      <c:catAx>
        <c:axId val="94482816"/>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94484352"/>
        <c:crosses val="autoZero"/>
        <c:auto val="1"/>
        <c:lblAlgn val="ctr"/>
        <c:lblOffset val="100"/>
      </c:catAx>
      <c:valAx>
        <c:axId val="9448435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9448281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legend>
    <c:plotVisOnly val="1"/>
    <c:dispBlanksAs val="gap"/>
  </c:chart>
  <c:spPr>
    <a:noFill/>
    <a:ln>
      <a:noFill/>
    </a:ln>
    <a:effectLst/>
  </c:spPr>
  <c:txPr>
    <a:bodyPr/>
    <a:lstStyle/>
    <a:p>
      <a:pPr>
        <a:defRPr lang="en-US"/>
      </a:pPr>
      <a:endParaRPr lang="ro-RO"/>
    </a:p>
  </c:txPr>
  <c:externalData r:id="rId2"/>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7938"/>
            <a:ext cx="12192000" cy="6865938"/>
            <a:chOff x="0" y="-8467"/>
            <a:chExt cx="12192000" cy="6866467"/>
          </a:xfrm>
        </p:grpSpPr>
        <p:cxnSp>
          <p:nvCxnSpPr>
            <p:cNvPr id="5" name="Straight Connector 31"/>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noProof="1" smtClean="0"/>
              <a:t>Click to edit Master title style</a:t>
            </a:r>
            <a:endParaRPr lang="en-US" noProof="1"/>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smtClean="0"/>
              <a:t>Click to edit Master subtitle style</a:t>
            </a:r>
            <a:endParaRPr lang="en-US" noProof="1"/>
          </a:p>
        </p:txBody>
      </p:sp>
      <p:sp>
        <p:nvSpPr>
          <p:cNvPr id="15" name="Date Placeholder 3"/>
          <p:cNvSpPr>
            <a:spLocks noGrp="1"/>
          </p:cNvSpPr>
          <p:nvPr>
            <p:ph type="dt" sz="half" idx="10"/>
          </p:nvPr>
        </p:nvSpPr>
        <p:spPr/>
        <p:txBody>
          <a:bodyPr/>
          <a:lstStyle>
            <a:lvl1pPr>
              <a:defRPr smtClean="0"/>
            </a:lvl1pPr>
          </a:lstStyle>
          <a:p>
            <a:pPr>
              <a:defRPr/>
            </a:pPr>
            <a:endParaRPr lang="ro-RO" altLang="en-US"/>
          </a:p>
        </p:txBody>
      </p:sp>
      <p:sp>
        <p:nvSpPr>
          <p:cNvPr id="16" name="Footer Placeholder 4"/>
          <p:cNvSpPr>
            <a:spLocks noGrp="1"/>
          </p:cNvSpPr>
          <p:nvPr>
            <p:ph type="ftr" sz="quarter" idx="11"/>
          </p:nvPr>
        </p:nvSpPr>
        <p:spPr/>
        <p:txBody>
          <a:bodyPr/>
          <a:lstStyle>
            <a:lvl1pPr>
              <a:defRPr smtClean="0"/>
            </a:lvl1pPr>
          </a:lstStyle>
          <a:p>
            <a:pPr>
              <a:defRPr/>
            </a:pPr>
            <a:endParaRPr lang="en-US" altLang="en-US"/>
          </a:p>
        </p:txBody>
      </p:sp>
      <p:sp>
        <p:nvSpPr>
          <p:cNvPr id="17" name="Slide Number Placeholder 5"/>
          <p:cNvSpPr>
            <a:spLocks noGrp="1"/>
          </p:cNvSpPr>
          <p:nvPr>
            <p:ph type="sldNum" sz="quarter" idx="12"/>
          </p:nvPr>
        </p:nvSpPr>
        <p:spPr/>
        <p:txBody>
          <a:bodyPr/>
          <a:lstStyle>
            <a:lvl1pPr>
              <a:defRPr/>
            </a:lvl1pPr>
          </a:lstStyle>
          <a:p>
            <a:fld id="{5B0AF078-D334-4370-9A52-803BE6C67384}" type="slidenum">
              <a:rPr lang="ro-RO" altLang="en-US"/>
              <a:pPr/>
              <a:t>‹#›</a:t>
            </a:fld>
            <a:endParaRPr lang="ro-RO"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ro-RO"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F331A6A1-E9FC-4605-A65D-35B80F2F1569}" type="slidenum">
              <a:rPr lang="ro-RO" altLang="en-US"/>
              <a:pPr/>
              <a:t>‹#›</a:t>
            </a:fld>
            <a:endParaRPr lang="ro-RO"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9"/>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eaLnBrk="0" hangingPunct="0">
              <a:defRPr>
                <a:solidFill>
                  <a:schemeClr val="tx1"/>
                </a:solidFill>
                <a:latin typeface="Arial" panose="020B0604020202020204" pitchFamily="34" charset="0"/>
                <a:cs typeface="Arial" panose="020B0604020202020204" pitchFamily="34" charset="0"/>
              </a:defRPr>
            </a:lvl3pPr>
            <a:lvl4pPr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defRPr/>
            </a:pPr>
            <a:r>
              <a:rPr lang="en-US" altLang="en-US" sz="8000" smtClean="0">
                <a:solidFill>
                  <a:srgbClr val="C0E474"/>
                </a:solidFill>
              </a:rPr>
              <a:t>“</a:t>
            </a:r>
          </a:p>
        </p:txBody>
      </p:sp>
      <p:sp>
        <p:nvSpPr>
          <p:cNvPr id="6" name="TextBox 21"/>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eaLnBrk="0" hangingPunct="0">
              <a:defRPr>
                <a:solidFill>
                  <a:schemeClr val="tx1"/>
                </a:solidFill>
                <a:latin typeface="Arial" panose="020B0604020202020204" pitchFamily="34" charset="0"/>
                <a:cs typeface="Arial" panose="020B0604020202020204" pitchFamily="34" charset="0"/>
              </a:defRPr>
            </a:lvl3pPr>
            <a:lvl4pPr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defRPr/>
            </a:pPr>
            <a:r>
              <a:rPr lang="en-US" altLang="en-US" sz="8000" smtClean="0">
                <a:solidFill>
                  <a:srgbClr val="C0E474"/>
                </a:solidFill>
              </a:rPr>
              <a:t>”</a:t>
            </a:r>
            <a:endParaRPr lang="en-US" altLang="en-US" smtClean="0">
              <a:solidFill>
                <a:srgbClr val="C0E474"/>
              </a:solidFill>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noProof="1" smtClean="0"/>
              <a:t>Click to edit Master title style</a:t>
            </a:r>
            <a:endParaRPr lang="en-US" noProof="1"/>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1"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smtClean="0"/>
              <a:t>Click to edit Master text styles</a:t>
            </a:r>
          </a:p>
        </p:txBody>
      </p:sp>
      <p:sp>
        <p:nvSpPr>
          <p:cNvPr id="7" name="Date Placeholder 3"/>
          <p:cNvSpPr>
            <a:spLocks noGrp="1"/>
          </p:cNvSpPr>
          <p:nvPr>
            <p:ph type="dt" sz="half" idx="14"/>
          </p:nvPr>
        </p:nvSpPr>
        <p:spPr/>
        <p:txBody>
          <a:bodyPr/>
          <a:lstStyle>
            <a:lvl1pPr>
              <a:defRPr smtClean="0"/>
            </a:lvl1pPr>
          </a:lstStyle>
          <a:p>
            <a:pPr>
              <a:defRPr/>
            </a:pPr>
            <a:endParaRPr lang="ro-RO" altLang="en-US"/>
          </a:p>
        </p:txBody>
      </p:sp>
      <p:sp>
        <p:nvSpPr>
          <p:cNvPr id="8" name="Footer Placeholder 4"/>
          <p:cNvSpPr>
            <a:spLocks noGrp="1"/>
          </p:cNvSpPr>
          <p:nvPr>
            <p:ph type="ftr" sz="quarter" idx="15"/>
          </p:nvPr>
        </p:nvSpPr>
        <p:spPr/>
        <p:txBody>
          <a:bodyPr/>
          <a:lstStyle>
            <a:lvl1pPr>
              <a:defRPr smtClean="0"/>
            </a:lvl1pPr>
          </a:lstStyle>
          <a:p>
            <a:pPr>
              <a:defRPr/>
            </a:pPr>
            <a:endParaRPr lang="en-US" altLang="en-US"/>
          </a:p>
        </p:txBody>
      </p:sp>
      <p:sp>
        <p:nvSpPr>
          <p:cNvPr id="9" name="Slide Number Placeholder 5"/>
          <p:cNvSpPr>
            <a:spLocks noGrp="1"/>
          </p:cNvSpPr>
          <p:nvPr>
            <p:ph type="sldNum" sz="quarter" idx="16"/>
          </p:nvPr>
        </p:nvSpPr>
        <p:spPr/>
        <p:txBody>
          <a:bodyPr/>
          <a:lstStyle>
            <a:lvl1pPr>
              <a:defRPr/>
            </a:lvl1pPr>
          </a:lstStyle>
          <a:p>
            <a:fld id="{C91C4A27-E051-4CC1-B4D6-CE957176EBA2}" type="slidenum">
              <a:rPr lang="ro-RO" altLang="en-US"/>
              <a:pPr/>
              <a:t>‹#›</a:t>
            </a:fld>
            <a:endParaRPr lang="ro-RO"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ro-RO"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F433C473-C2D6-4B4C-859A-F0BF0B1F3BD6}" type="slidenum">
              <a:rPr lang="ro-RO" altLang="en-US"/>
              <a:pPr/>
              <a:t>‹#›</a:t>
            </a:fld>
            <a:endParaRPr lang="ro-RO"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23"/>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eaLnBrk="0" hangingPunct="0">
              <a:defRPr>
                <a:solidFill>
                  <a:schemeClr val="tx1"/>
                </a:solidFill>
                <a:latin typeface="Arial" panose="020B0604020202020204" pitchFamily="34" charset="0"/>
                <a:cs typeface="Arial" panose="020B0604020202020204" pitchFamily="34" charset="0"/>
              </a:defRPr>
            </a:lvl3pPr>
            <a:lvl4pPr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defRPr/>
            </a:pPr>
            <a:r>
              <a:rPr lang="en-US" altLang="en-US" sz="8000" smtClean="0">
                <a:solidFill>
                  <a:srgbClr val="C0E474"/>
                </a:solidFill>
              </a:rPr>
              <a:t>“</a:t>
            </a:r>
          </a:p>
        </p:txBody>
      </p:sp>
      <p:sp>
        <p:nvSpPr>
          <p:cNvPr id="6" name="TextBox 24"/>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eaLnBrk="0" hangingPunct="0">
              <a:defRPr>
                <a:solidFill>
                  <a:schemeClr val="tx1"/>
                </a:solidFill>
                <a:latin typeface="Arial" panose="020B0604020202020204" pitchFamily="34" charset="0"/>
                <a:cs typeface="Arial" panose="020B0604020202020204" pitchFamily="34" charset="0"/>
              </a:defRPr>
            </a:lvl3pPr>
            <a:lvl4pPr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defRPr/>
            </a:pPr>
            <a:r>
              <a:rPr lang="en-US" altLang="en-US" sz="8000" smtClean="0">
                <a:solidFill>
                  <a:srgbClr val="C0E474"/>
                </a:solidFill>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noProof="1" smtClean="0"/>
              <a:t>Click to edit Master title style</a:t>
            </a:r>
            <a:endParaRPr lang="en-US" noProof="1"/>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1" smtClean="0"/>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smtClean="0"/>
              <a:t>Click to edit Master text styles</a:t>
            </a:r>
          </a:p>
        </p:txBody>
      </p:sp>
      <p:sp>
        <p:nvSpPr>
          <p:cNvPr id="7" name="Date Placeholder 3"/>
          <p:cNvSpPr>
            <a:spLocks noGrp="1"/>
          </p:cNvSpPr>
          <p:nvPr>
            <p:ph type="dt" sz="half" idx="14"/>
          </p:nvPr>
        </p:nvSpPr>
        <p:spPr/>
        <p:txBody>
          <a:bodyPr/>
          <a:lstStyle>
            <a:lvl1pPr>
              <a:defRPr smtClean="0"/>
            </a:lvl1pPr>
          </a:lstStyle>
          <a:p>
            <a:pPr>
              <a:defRPr/>
            </a:pPr>
            <a:endParaRPr lang="ro-RO" altLang="en-US"/>
          </a:p>
        </p:txBody>
      </p:sp>
      <p:sp>
        <p:nvSpPr>
          <p:cNvPr id="8" name="Footer Placeholder 4"/>
          <p:cNvSpPr>
            <a:spLocks noGrp="1"/>
          </p:cNvSpPr>
          <p:nvPr>
            <p:ph type="ftr" sz="quarter" idx="15"/>
          </p:nvPr>
        </p:nvSpPr>
        <p:spPr/>
        <p:txBody>
          <a:bodyPr/>
          <a:lstStyle>
            <a:lvl1pPr>
              <a:defRPr smtClean="0"/>
            </a:lvl1pPr>
          </a:lstStyle>
          <a:p>
            <a:pPr>
              <a:defRPr/>
            </a:pPr>
            <a:endParaRPr lang="en-US" altLang="en-US"/>
          </a:p>
        </p:txBody>
      </p:sp>
      <p:sp>
        <p:nvSpPr>
          <p:cNvPr id="9" name="Slide Number Placeholder 5"/>
          <p:cNvSpPr>
            <a:spLocks noGrp="1"/>
          </p:cNvSpPr>
          <p:nvPr>
            <p:ph type="sldNum" sz="quarter" idx="16"/>
          </p:nvPr>
        </p:nvSpPr>
        <p:spPr/>
        <p:txBody>
          <a:bodyPr/>
          <a:lstStyle>
            <a:lvl1pPr>
              <a:defRPr/>
            </a:lvl1pPr>
          </a:lstStyle>
          <a:p>
            <a:fld id="{0DB63AE7-1C8D-42D7-A311-414204EE012A}" type="slidenum">
              <a:rPr lang="ro-RO" altLang="en-US"/>
              <a:pPr/>
              <a:t>‹#›</a:t>
            </a:fld>
            <a:endParaRPr lang="ro-RO"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noProof="1" smtClean="0"/>
              <a:t>Click to edit Master title style</a:t>
            </a:r>
            <a:endParaRPr lang="en-US" noProof="1"/>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1" smtClean="0"/>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lang="ro-RO" altLang="en-US"/>
          </a:p>
        </p:txBody>
      </p:sp>
      <p:sp>
        <p:nvSpPr>
          <p:cNvPr id="6" name="Footer Placeholder 4"/>
          <p:cNvSpPr>
            <a:spLocks noGrp="1"/>
          </p:cNvSpPr>
          <p:nvPr>
            <p:ph type="ftr" sz="quarter" idx="15"/>
          </p:nvPr>
        </p:nvSpPr>
        <p:spPr/>
        <p:txBody>
          <a:bodyPr/>
          <a:lstStyle>
            <a:lvl1pPr>
              <a:defRPr/>
            </a:lvl1pPr>
          </a:lstStyle>
          <a:p>
            <a:pPr>
              <a:defRPr/>
            </a:pPr>
            <a:endParaRPr lang="en-US" altLang="en-US"/>
          </a:p>
        </p:txBody>
      </p:sp>
      <p:sp>
        <p:nvSpPr>
          <p:cNvPr id="7" name="Slide Number Placeholder 5"/>
          <p:cNvSpPr>
            <a:spLocks noGrp="1"/>
          </p:cNvSpPr>
          <p:nvPr>
            <p:ph type="sldNum" sz="quarter" idx="16"/>
          </p:nvPr>
        </p:nvSpPr>
        <p:spPr/>
        <p:txBody>
          <a:bodyPr/>
          <a:lstStyle>
            <a:lvl1pPr>
              <a:defRPr/>
            </a:lvl1pPr>
          </a:lstStyle>
          <a:p>
            <a:fld id="{DCC9EBAB-4E3C-493D-A59D-B771F4837947}" type="slidenum">
              <a:rPr lang="ro-RO" altLang="en-US"/>
              <a:pPr/>
              <a:t>‹#›</a:t>
            </a:fld>
            <a:endParaRPr lang="ro-RO"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ro-RO"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1FDEC01-E60E-4F9B-9B9D-C54160B4DAF1}" type="slidenum">
              <a:rPr lang="ro-RO" altLang="en-US"/>
              <a:pPr/>
              <a:t>‹#›</a:t>
            </a:fld>
            <a:endParaRPr lang="ro-RO"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noProof="1" smtClean="0"/>
              <a:t>Click to edit Master title style</a:t>
            </a:r>
            <a:endParaRPr lang="en-US" noProof="1"/>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ro-RO"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0E7C41D9-437E-4EFB-9372-C4B310998A08}" type="slidenum">
              <a:rPr lang="ro-RO" altLang="en-US"/>
              <a:pPr/>
              <a:t>‹#›</a:t>
            </a:fld>
            <a:endParaRPr lang="ro-RO"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smtClean="0"/>
              <a:t>Click to edit Master title style</a:t>
            </a:r>
            <a:endParaRPr lang="en-US" noProof="1"/>
          </a:p>
        </p:txBody>
      </p:sp>
      <p:sp>
        <p:nvSpPr>
          <p:cNvPr id="3" name="Content Placeholder 2"/>
          <p:cNvSpPr>
            <a:spLocks noGrp="1"/>
          </p:cNvSpPr>
          <p:nvPr>
            <p:ph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ro-RO"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A929B4DD-7FAD-4732-B3BB-018B8E6CA86A}" type="slidenum">
              <a:rPr lang="ro-RO" altLang="en-US"/>
              <a:pPr/>
              <a:t>‹#›</a:t>
            </a:fld>
            <a:endParaRPr lang="ro-RO"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ro-RO"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5D1B9958-E500-4DC1-9F37-E262F51ADA57}" type="slidenum">
              <a:rPr lang="ro-RO" altLang="en-US"/>
              <a:pPr/>
              <a:t>‹#›</a:t>
            </a:fld>
            <a:endParaRPr lang="ro-RO"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677334" y="2160589"/>
            <a:ext cx="4184035" cy="3880772"/>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half" idx="2"/>
          </p:nvPr>
        </p:nvSpPr>
        <p:spPr>
          <a:xfrm>
            <a:off x="5089970" y="2160589"/>
            <a:ext cx="4184034" cy="388077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Date Placeholder 3"/>
          <p:cNvSpPr>
            <a:spLocks noGrp="1"/>
          </p:cNvSpPr>
          <p:nvPr>
            <p:ph type="dt" sz="half" idx="10"/>
          </p:nvPr>
        </p:nvSpPr>
        <p:spPr/>
        <p:txBody>
          <a:bodyPr/>
          <a:lstStyle>
            <a:lvl1pPr>
              <a:defRPr/>
            </a:lvl1pPr>
          </a:lstStyle>
          <a:p>
            <a:pPr>
              <a:defRPr/>
            </a:pPr>
            <a:endParaRPr lang="ro-RO"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72817761-3029-4166-B727-A1D48743E6A2}" type="slidenum">
              <a:rPr lang="ro-RO" altLang="en-US"/>
              <a:pPr/>
              <a:t>‹#›</a:t>
            </a:fld>
            <a:endParaRPr lang="ro-RO"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7" name="Date Placeholder 3"/>
          <p:cNvSpPr>
            <a:spLocks noGrp="1"/>
          </p:cNvSpPr>
          <p:nvPr>
            <p:ph type="dt" sz="half" idx="10"/>
          </p:nvPr>
        </p:nvSpPr>
        <p:spPr/>
        <p:txBody>
          <a:bodyPr/>
          <a:lstStyle>
            <a:lvl1pPr>
              <a:defRPr/>
            </a:lvl1pPr>
          </a:lstStyle>
          <a:p>
            <a:pPr>
              <a:defRPr/>
            </a:pPr>
            <a:endParaRPr lang="ro-RO"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fld id="{228A3E4F-E4A0-4DEB-BE5C-66C30A019CDE}" type="slidenum">
              <a:rPr lang="ro-RO" altLang="en-US"/>
              <a:pPr/>
              <a:t>‹#›</a:t>
            </a:fld>
            <a:endParaRPr lang="ro-RO"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noProof="1" smtClean="0"/>
              <a:t>Click to edit Master title style</a:t>
            </a:r>
            <a:endParaRPr lang="en-US" noProof="1"/>
          </a:p>
        </p:txBody>
      </p:sp>
      <p:sp>
        <p:nvSpPr>
          <p:cNvPr id="3" name="Date Placeholder 3"/>
          <p:cNvSpPr>
            <a:spLocks noGrp="1"/>
          </p:cNvSpPr>
          <p:nvPr>
            <p:ph type="dt" sz="half" idx="10"/>
          </p:nvPr>
        </p:nvSpPr>
        <p:spPr/>
        <p:txBody>
          <a:bodyPr/>
          <a:lstStyle>
            <a:lvl1pPr>
              <a:defRPr/>
            </a:lvl1pPr>
          </a:lstStyle>
          <a:p>
            <a:pPr>
              <a:defRPr/>
            </a:pPr>
            <a:endParaRPr lang="ro-RO"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5A132657-BFDA-4F00-AB35-991AEDBA4EB6}" type="slidenum">
              <a:rPr lang="ro-RO" altLang="en-US"/>
              <a:pPr/>
              <a:t>‹#›</a:t>
            </a:fld>
            <a:endParaRPr lang="ro-RO"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o-RO"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923D2C6E-0BF0-47CC-A8AF-D842B3B86F82}" type="slidenum">
              <a:rPr lang="ro-RO" altLang="en-US"/>
              <a:pPr/>
              <a:t>‹#›</a:t>
            </a:fld>
            <a:endParaRPr lang="ro-RO"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noProof="1" smtClean="0"/>
              <a:t>Click to edit Master title style</a:t>
            </a:r>
            <a:endParaRPr lang="en-US" noProof="1"/>
          </a:p>
        </p:txBody>
      </p:sp>
      <p:sp>
        <p:nvSpPr>
          <p:cNvPr id="3" name="Content Placeholder 2"/>
          <p:cNvSpPr>
            <a:spLocks noGrp="1"/>
          </p:cNvSpPr>
          <p:nvPr>
            <p:ph idx="1"/>
          </p:nvPr>
        </p:nvSpPr>
        <p:spPr>
          <a:xfrm>
            <a:off x="4760461" y="514924"/>
            <a:ext cx="4513541" cy="5526437"/>
          </a:xfrm>
        </p:spPr>
        <p:txBody>
          <a:bodyPr>
            <a:normAutofit/>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noProof="1"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ro-RO"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1F187044-B60D-4A78-A187-68689C2806D4}" type="slidenum">
              <a:rPr lang="ro-RO" altLang="en-US"/>
              <a:pPr/>
              <a:t>‹#›</a:t>
            </a:fld>
            <a:endParaRPr lang="ro-RO"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noProof="1" smtClean="0"/>
              <a:t>Click to edit Master title style</a:t>
            </a:r>
            <a:endParaRPr lang="en-US" noProof="1"/>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ro-RO"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07699C23-CD22-4602-B9CA-D0EB6939F558}" type="slidenum">
              <a:rPr lang="ro-RO" altLang="en-US"/>
              <a:pPr/>
              <a:t>‹#›</a:t>
            </a:fld>
            <a:endParaRPr lang="ro-RO"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noChangeArrowheads="1"/>
          </p:cNvSpPr>
          <p:nvPr>
            <p:ph type="title" idx="4294967295"/>
          </p:nvPr>
        </p:nvSpPr>
        <p:spPr bwMode="auto">
          <a:xfrm>
            <a:off x="677863" y="609600"/>
            <a:ext cx="8596312"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Text Placeholder 2"/>
          <p:cNvSpPr>
            <a:spLocks noGrp="1" noChangeArrowheads="1"/>
          </p:cNvSpPr>
          <p:nvPr>
            <p:ph type="body" idx="4294967295"/>
          </p:nvPr>
        </p:nvSpPr>
        <p:spPr bwMode="auto">
          <a:xfrm>
            <a:off x="677863" y="2160588"/>
            <a:ext cx="8596312"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205663" y="6042025"/>
            <a:ext cx="9112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900" smtClean="0">
                <a:solidFill>
                  <a:srgbClr val="898989"/>
                </a:solidFill>
                <a:latin typeface="Trebuchet MS" panose="020B0603020202020204" pitchFamily="34" charset="0"/>
                <a:cs typeface="Arial" panose="020B0604020202020204" pitchFamily="34" charset="0"/>
              </a:defRPr>
            </a:lvl1pPr>
          </a:lstStyle>
          <a:p>
            <a:pPr>
              <a:defRPr/>
            </a:pPr>
            <a:endParaRPr lang="ro-RO" altLang="en-US"/>
          </a:p>
        </p:txBody>
      </p:sp>
      <p:sp>
        <p:nvSpPr>
          <p:cNvPr id="5" name="Footer Placeholder 4"/>
          <p:cNvSpPr>
            <a:spLocks noGrp="1"/>
          </p:cNvSpPr>
          <p:nvPr>
            <p:ph type="ftr" sz="quarter" idx="3"/>
          </p:nvPr>
        </p:nvSpPr>
        <p:spPr>
          <a:xfrm>
            <a:off x="677863" y="6042025"/>
            <a:ext cx="6297612" cy="365125"/>
          </a:xfrm>
          <a:prstGeom prst="rect">
            <a:avLst/>
          </a:prstGeom>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900" smtClean="0">
                <a:solidFill>
                  <a:srgbClr val="898989"/>
                </a:solidFill>
                <a:latin typeface="Trebuchet MS" panose="020B0603020202020204" pitchFamily="34" charset="0"/>
                <a:cs typeface="Arial" panose="020B0604020202020204" pitchFamily="34" charset="0"/>
              </a:defRPr>
            </a:lvl1pPr>
          </a:lstStyle>
          <a:p>
            <a:pPr>
              <a:defRPr/>
            </a:pPr>
            <a:endParaRPr lang="en-US" altLang="en-US"/>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buFont typeface="Arial" charset="0"/>
              <a:buNone/>
              <a:defRPr sz="900">
                <a:solidFill>
                  <a:schemeClr val="accent1"/>
                </a:solidFill>
                <a:latin typeface="Trebuchet MS" pitchFamily="34" charset="0"/>
              </a:defRPr>
            </a:lvl1pPr>
          </a:lstStyle>
          <a:p>
            <a:fld id="{968ABD45-E6CD-4977-8CE2-87A78D0F867C}" type="slidenum">
              <a:rPr lang="ro-RO" altLang="en-US"/>
              <a:pPr/>
              <a:t>‹#›</a:t>
            </a:fld>
            <a:endParaRPr lang="ro-RO" altLang="en-US"/>
          </a:p>
        </p:txBody>
      </p:sp>
    </p:spTree>
  </p:cSld>
  <p:clrMap bg1="lt1" tx1="dk1" bg2="lt2" tx2="dk2" accent1="accent1" accent2="accent2" accent3="accent3" accent4="accent4" accent5="accent5" accent6="accent6" hlink="hlink" folHlink="folHlink"/>
  <p:sldLayoutIdLst>
    <p:sldLayoutId id="2147483758"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9" r:id="rId11"/>
    <p:sldLayoutId id="2147483754" r:id="rId12"/>
    <p:sldLayoutId id="2147483760" r:id="rId13"/>
    <p:sldLayoutId id="2147483755" r:id="rId14"/>
    <p:sldLayoutId id="2147483756" r:id="rId15"/>
    <p:sldLayoutId id="2147483757"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itchFamily="18"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itchFamily="18"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itchFamily="18"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itchFamily="18"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file:///J:\ROMANIA%20SCIENCE%20AND%20MUSIC\andreascurtPPT.avi" TargetMode="External"/><Relationship Id="rId6" Type="http://schemas.openxmlformats.org/officeDocument/2006/relationships/image" Target="../media/image15.png"/><Relationship Id="rId5" Type="http://schemas.openxmlformats.org/officeDocument/2006/relationships/image" Target="../media/image1.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file:///D:\ROMANIA%20SCIENCE%20AND%20MUSIC\monamagnetscurtmp3.avi" TargetMode="External"/><Relationship Id="rId6" Type="http://schemas.openxmlformats.org/officeDocument/2006/relationships/image" Target="../media/image25.png"/><Relationship Id="rId5" Type="http://schemas.openxmlformats.org/officeDocument/2006/relationships/image" Target="../media/image1.png"/><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jpeg"/><Relationship Id="rId7"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1.png"/><Relationship Id="rId9" Type="http://schemas.openxmlformats.org/officeDocument/2006/relationships/image" Target="../media/image33.jpe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file:///D:\ROMANIA%20SCIENCE%20AND%20MUSIC\monaslimescurtmp3.avi" TargetMode="External"/><Relationship Id="rId6" Type="http://schemas.openxmlformats.org/officeDocument/2006/relationships/image" Target="../media/image34.png"/><Relationship Id="rId5" Type="http://schemas.openxmlformats.org/officeDocument/2006/relationships/image" Target="../media/image1.png"/><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file:///D:\ROMANIA%20SCIENCE%20AND%20MUSIC\monavulcanscurt.avi" TargetMode="External"/><Relationship Id="rId6" Type="http://schemas.openxmlformats.org/officeDocument/2006/relationships/image" Target="../media/image34.png"/><Relationship Id="rId5" Type="http://schemas.openxmlformats.org/officeDocument/2006/relationships/image" Target="../media/image1.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file:///D:\ROMANIA%20SCIENCE%20AND%20MUSIC\getascurtmp3.avi" TargetMode="Externa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2"/>
          <p:cNvSpPr>
            <a:spLocks noGrp="1" noChangeArrowheads="1"/>
          </p:cNvSpPr>
          <p:nvPr>
            <p:ph type="subTitle" idx="1"/>
          </p:nvPr>
        </p:nvSpPr>
        <p:spPr>
          <a:xfrm>
            <a:off x="1951038" y="3257550"/>
            <a:ext cx="5594350" cy="1160463"/>
          </a:xfrm>
        </p:spPr>
        <p:txBody>
          <a:bodyPr/>
          <a:lstStyle/>
          <a:p>
            <a:pPr eaLnBrk="1" hangingPunct="1"/>
            <a:r>
              <a:rPr lang="en-US" altLang="en-US" b="1" smtClean="0">
                <a:solidFill>
                  <a:srgbClr val="7F7F7F"/>
                </a:solidFill>
                <a:latin typeface="Georgia" pitchFamily="18" charset="0"/>
              </a:rPr>
              <a:t>SCIENCE AND MUSIC</a:t>
            </a:r>
            <a:endParaRPr lang="ro-RO" altLang="en-US" b="1" smtClean="0">
              <a:solidFill>
                <a:srgbClr val="7F7F7F"/>
              </a:solidFill>
              <a:latin typeface="Georgia" pitchFamily="18" charset="0"/>
            </a:endParaRPr>
          </a:p>
        </p:txBody>
      </p:sp>
      <p:sp>
        <p:nvSpPr>
          <p:cNvPr id="5123" name="Title 1"/>
          <p:cNvSpPr txBox="1">
            <a:spLocks noChangeArrowheads="1"/>
          </p:cNvSpPr>
          <p:nvPr/>
        </p:nvSpPr>
        <p:spPr bwMode="auto">
          <a:xfrm>
            <a:off x="438150" y="2011363"/>
            <a:ext cx="9144000" cy="1128712"/>
          </a:xfrm>
          <a:prstGeom prst="rect">
            <a:avLst/>
          </a:prstGeom>
          <a:noFill/>
          <a:ln w="9525">
            <a:noFill/>
            <a:miter lim="800000"/>
            <a:headEnd/>
            <a:tailEnd/>
          </a:ln>
        </p:spPr>
        <p:txBody>
          <a:bodyPr anchor="b"/>
          <a:lstStyle/>
          <a:p>
            <a:pPr algn="ctr" eaLnBrk="1" hangingPunct="1">
              <a:lnSpc>
                <a:spcPct val="90000"/>
              </a:lnSpc>
              <a:buFont typeface="Wingdings 3" pitchFamily="18" charset="2"/>
              <a:buNone/>
            </a:pPr>
            <a:r>
              <a:rPr lang="en-US" altLang="en-US" sz="4800">
                <a:latin typeface="Georgia" pitchFamily="18" charset="0"/>
              </a:rPr>
              <a:t>Music is… Life Long Learning</a:t>
            </a:r>
            <a:endParaRPr lang="ro-RO" altLang="en-US" sz="4800">
              <a:latin typeface="Georgia" pitchFamily="18" charset="0"/>
            </a:endParaRPr>
          </a:p>
        </p:txBody>
      </p:sp>
      <p:sp>
        <p:nvSpPr>
          <p:cNvPr id="5124" name="Title 1"/>
          <p:cNvSpPr txBox="1">
            <a:spLocks noChangeArrowheads="1"/>
          </p:cNvSpPr>
          <p:nvPr/>
        </p:nvSpPr>
        <p:spPr bwMode="auto">
          <a:xfrm>
            <a:off x="438150" y="4519613"/>
            <a:ext cx="9144000" cy="749300"/>
          </a:xfrm>
          <a:prstGeom prst="rect">
            <a:avLst/>
          </a:prstGeom>
          <a:noFill/>
          <a:ln w="9525">
            <a:noFill/>
            <a:miter lim="800000"/>
            <a:headEnd/>
            <a:tailEnd/>
          </a:ln>
        </p:spPr>
        <p:txBody>
          <a:bodyPr anchor="b"/>
          <a:lstStyle/>
          <a:p>
            <a:pPr algn="ctr" eaLnBrk="1" hangingPunct="1">
              <a:lnSpc>
                <a:spcPct val="90000"/>
              </a:lnSpc>
              <a:buFont typeface="Wingdings 3" pitchFamily="18" charset="2"/>
              <a:buNone/>
            </a:pPr>
            <a:r>
              <a:rPr lang="en-US" altLang="en-US" sz="3200" b="1">
                <a:latin typeface="Georgia" pitchFamily="18" charset="0"/>
              </a:rPr>
              <a:t>ROMANIA – 2</a:t>
            </a:r>
            <a:r>
              <a:rPr lang="ro-RO" altLang="en-US" sz="3200" b="1">
                <a:latin typeface="Georgia" pitchFamily="18" charset="0"/>
              </a:rPr>
              <a:t>9th May</a:t>
            </a:r>
            <a:r>
              <a:rPr lang="en-US" altLang="en-US" sz="3200" b="1">
                <a:latin typeface="Georgia" pitchFamily="18" charset="0"/>
              </a:rPr>
              <a:t> – 2nd June, 2017</a:t>
            </a:r>
            <a:endParaRPr lang="ro-RO" altLang="en-US" sz="3200" b="1">
              <a:latin typeface="Georgia" pitchFamily="18" charset="0"/>
            </a:endParaRPr>
          </a:p>
        </p:txBody>
      </p:sp>
      <p:pic>
        <p:nvPicPr>
          <p:cNvPr id="5125" name="Picture 1" descr="Erasmus+-logo"/>
          <p:cNvPicPr>
            <a:picLocks noChangeAspect="1" noChangeArrowheads="1"/>
          </p:cNvPicPr>
          <p:nvPr/>
        </p:nvPicPr>
        <p:blipFill>
          <a:blip r:embed="rId2"/>
          <a:srcRect/>
          <a:stretch>
            <a:fillRect/>
          </a:stretch>
        </p:blipFill>
        <p:spPr bwMode="auto">
          <a:xfrm>
            <a:off x="5983288" y="868363"/>
            <a:ext cx="2190750" cy="476250"/>
          </a:xfrm>
          <a:prstGeom prst="rect">
            <a:avLst/>
          </a:prstGeom>
          <a:noFill/>
          <a:ln w="9525">
            <a:noFill/>
            <a:miter lim="800000"/>
            <a:headEnd/>
            <a:tailEnd/>
          </a:ln>
        </p:spPr>
      </p:pic>
      <p:pic>
        <p:nvPicPr>
          <p:cNvPr id="5126"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5127" name="Picture 3" descr="sigla_ultima Varianta"/>
          <p:cNvPicPr>
            <a:picLocks noChangeAspect="1" noChangeArrowheads="1"/>
          </p:cNvPicPr>
          <p:nvPr/>
        </p:nvPicPr>
        <p:blipFill>
          <a:blip r:embed="rId4"/>
          <a:srcRect/>
          <a:stretch>
            <a:fillRect/>
          </a:stretch>
        </p:blipFill>
        <p:spPr bwMode="auto">
          <a:xfrm>
            <a:off x="839788" y="317500"/>
            <a:ext cx="1431925" cy="1417638"/>
          </a:xfrm>
          <a:prstGeom prst="rect">
            <a:avLst/>
          </a:prstGeom>
          <a:noFill/>
          <a:ln w="9525">
            <a:noFill/>
            <a:miter lim="800000"/>
            <a:headEnd/>
            <a:tailEnd/>
          </a:ln>
        </p:spPr>
      </p:pic>
      <p:sp>
        <p:nvSpPr>
          <p:cNvPr id="5128" name="Rectangle 4"/>
          <p:cNvSpPr>
            <a:spLocks noChangeArrowheads="1"/>
          </p:cNvSpPr>
          <p:nvPr/>
        </p:nvSpPr>
        <p:spPr bwMode="auto">
          <a:xfrm>
            <a:off x="982663" y="-119063"/>
            <a:ext cx="12192000" cy="457201"/>
          </a:xfrm>
          <a:prstGeom prst="rect">
            <a:avLst/>
          </a:prstGeom>
          <a:noFill/>
          <a:ln w="9525">
            <a:noFill/>
            <a:miter lim="800000"/>
            <a:headEnd/>
            <a:tailEnd/>
          </a:ln>
        </p:spPr>
        <p:txBody>
          <a:bodyPr wrap="none" anchor="ctr">
            <a:spAutoFit/>
          </a:bodyPr>
          <a:lstStyle/>
          <a:p>
            <a:pPr eaLnBrk="1" hangingPunct="1">
              <a:buFont typeface="Wingdings 3" pitchFamily="18" charset="2"/>
              <a:buNone/>
            </a:pPr>
            <a:endParaRPr lang="en-US" altLang="en-US">
              <a:latin typeface="Trebuchet MS" pitchFamily="34" charset="0"/>
            </a:endParaRPr>
          </a:p>
        </p:txBody>
      </p:sp>
      <p:sp>
        <p:nvSpPr>
          <p:cNvPr id="5129" name="Rectangle 5"/>
          <p:cNvSpPr>
            <a:spLocks noChangeArrowheads="1"/>
          </p:cNvSpPr>
          <p:nvPr/>
        </p:nvSpPr>
        <p:spPr bwMode="auto">
          <a:xfrm>
            <a:off x="982663" y="814388"/>
            <a:ext cx="12192000" cy="0"/>
          </a:xfrm>
          <a:prstGeom prst="rect">
            <a:avLst/>
          </a:prstGeom>
          <a:noFill/>
          <a:ln w="9525">
            <a:noFill/>
            <a:miter lim="800000"/>
            <a:headEnd/>
            <a:tailEnd/>
          </a:ln>
        </p:spPr>
        <p:txBody>
          <a:bodyPr wrap="none" anchor="ctr">
            <a:spAutoFit/>
          </a:bodyPr>
          <a:lstStyle/>
          <a:p>
            <a:pPr>
              <a:buFont typeface="Wingdings 3" pitchFamily="18" charset="2"/>
              <a:buNone/>
            </a:pPr>
            <a:r>
              <a:rPr lang="ro-RO" altLang="en-US" sz="1200">
                <a:ea typeface="Calibri" pitchFamily="34" charset="0"/>
                <a:cs typeface="Calibri" pitchFamily="34" charset="0"/>
              </a:rPr>
              <a:t>                 </a:t>
            </a:r>
            <a:endParaRPr lang="ro-RO" altLang="en-US">
              <a:ea typeface="Calibri" pitchFamily="34" charset="0"/>
              <a:cs typeface="Calibri" pitchFamily="34" charset="0"/>
            </a:endParaRPr>
          </a:p>
        </p:txBody>
      </p:sp>
      <p:sp>
        <p:nvSpPr>
          <p:cNvPr id="5130" name="Rectangle 6"/>
          <p:cNvSpPr>
            <a:spLocks noChangeArrowheads="1"/>
          </p:cNvSpPr>
          <p:nvPr/>
        </p:nvSpPr>
        <p:spPr bwMode="auto">
          <a:xfrm>
            <a:off x="982663" y="2243138"/>
            <a:ext cx="12192000" cy="0"/>
          </a:xfrm>
          <a:prstGeom prst="rect">
            <a:avLst/>
          </a:prstGeom>
          <a:noFill/>
          <a:ln w="9525">
            <a:noFill/>
            <a:miter lim="800000"/>
            <a:headEnd/>
            <a:tailEnd/>
          </a:ln>
        </p:spPr>
        <p:txBody>
          <a:bodyPr wrap="none" anchor="ctr">
            <a:spAutoFit/>
          </a:bodyPr>
          <a:lstStyle/>
          <a:p>
            <a:pPr>
              <a:buFont typeface="Wingdings 3" pitchFamily="18" charset="2"/>
              <a:buNone/>
            </a:pPr>
            <a:r>
              <a:rPr lang="ro-RO" altLang="en-US" sz="1200">
                <a:ea typeface="Calibri" pitchFamily="34" charset="0"/>
                <a:cs typeface="Calibri" pitchFamily="34" charset="0"/>
              </a:rPr>
              <a:t>                    </a:t>
            </a:r>
            <a:endParaRPr lang="ro-RO" altLang="en-US">
              <a:ea typeface="Calibri" pitchFamily="34" charset="0"/>
              <a:cs typeface="Calibri" pitchFamily="34" charset="0"/>
            </a:endParaRPr>
          </a:p>
        </p:txBody>
      </p:sp>
      <p:sp>
        <p:nvSpPr>
          <p:cNvPr id="5131" name="Rectangle 7"/>
          <p:cNvSpPr>
            <a:spLocks noChangeArrowheads="1"/>
          </p:cNvSpPr>
          <p:nvPr/>
        </p:nvSpPr>
        <p:spPr bwMode="auto">
          <a:xfrm>
            <a:off x="982663" y="3157538"/>
            <a:ext cx="12192000" cy="0"/>
          </a:xfrm>
          <a:prstGeom prst="rect">
            <a:avLst/>
          </a:prstGeom>
          <a:noFill/>
          <a:ln w="9525">
            <a:noFill/>
            <a:miter lim="800000"/>
            <a:headEnd/>
            <a:tailEnd/>
          </a:ln>
        </p:spPr>
        <p:txBody>
          <a:bodyPr wrap="none" anchor="ctr">
            <a:spAutoFit/>
          </a:bodyPr>
          <a:lstStyle/>
          <a:p>
            <a:pPr>
              <a:buFont typeface="Wingdings 3" pitchFamily="18" charset="2"/>
              <a:buNone/>
            </a:pPr>
            <a:r>
              <a:rPr lang="ro-RO" altLang="en-US" sz="1200">
                <a:ea typeface="Calibri" pitchFamily="34" charset="0"/>
                <a:cs typeface="Calibri" pitchFamily="34" charset="0"/>
              </a:rPr>
              <a:t>                   </a:t>
            </a:r>
            <a:endParaRPr lang="ro-RO" altLang="en-US">
              <a:ea typeface="Calibri" pitchFamily="34" charset="0"/>
              <a:cs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638175" y="2046288"/>
            <a:ext cx="10115550" cy="720725"/>
          </a:xfrm>
        </p:spPr>
        <p:txBody>
          <a:bodyPr/>
          <a:lstStyle/>
          <a:p>
            <a:pPr eaLnBrk="1" hangingPunct="1"/>
            <a:r>
              <a:rPr lang="en-US" altLang="en-US" smtClean="0">
                <a:latin typeface="Georgia" pitchFamily="18" charset="0"/>
                <a:cs typeface="Times New Roman" pitchFamily="18" charset="0"/>
              </a:rPr>
              <a:t>EVALUATION </a:t>
            </a:r>
            <a:endParaRPr lang="ro-RO" altLang="en-US" smtClean="0">
              <a:latin typeface="Georgia" pitchFamily="18" charset="0"/>
              <a:cs typeface="Times New Roman" pitchFamily="18" charset="0"/>
            </a:endParaRPr>
          </a:p>
        </p:txBody>
      </p:sp>
      <p:sp>
        <p:nvSpPr>
          <p:cNvPr id="14339" name="Content Placeholder 2"/>
          <p:cNvSpPr>
            <a:spLocks noGrp="1" noChangeArrowheads="1"/>
          </p:cNvSpPr>
          <p:nvPr>
            <p:ph idx="1"/>
          </p:nvPr>
        </p:nvSpPr>
        <p:spPr>
          <a:xfrm>
            <a:off x="638175" y="2797175"/>
            <a:ext cx="10515600" cy="3495675"/>
          </a:xfrm>
        </p:spPr>
        <p:txBody>
          <a:bodyPr/>
          <a:lstStyle/>
          <a:p>
            <a:pPr eaLnBrk="1" hangingPunct="1"/>
            <a:r>
              <a:rPr lang="en-US" altLang="en-US" sz="2200" smtClean="0"/>
              <a:t>Systematic observation of pupils</a:t>
            </a:r>
          </a:p>
          <a:p>
            <a:pPr eaLnBrk="1" hangingPunct="1"/>
            <a:r>
              <a:rPr lang="en-US" altLang="en-US" sz="2200" smtClean="0"/>
              <a:t>Song interpretations</a:t>
            </a:r>
          </a:p>
          <a:p>
            <a:pPr eaLnBrk="1" hangingPunct="1"/>
            <a:r>
              <a:rPr lang="en-US" altLang="en-US" sz="2200" smtClean="0"/>
              <a:t>Recognition of sources of energy</a:t>
            </a:r>
          </a:p>
          <a:p>
            <a:pPr eaLnBrk="1" hangingPunct="1"/>
            <a:r>
              <a:rPr lang="en-US" altLang="en-US" sz="2200" smtClean="0"/>
              <a:t>Identification of similarities and differences between sources of energy</a:t>
            </a:r>
          </a:p>
          <a:p>
            <a:pPr eaLnBrk="1" hangingPunct="1"/>
            <a:r>
              <a:rPr lang="en-US" altLang="en-US" sz="2200" smtClean="0"/>
              <a:t>Managing to open the windows that allow ‘summer’ to escape from the castle</a:t>
            </a:r>
          </a:p>
          <a:p>
            <a:pPr eaLnBrk="1" hangingPunct="1"/>
            <a:r>
              <a:rPr lang="en-US" altLang="en-US" sz="2200" smtClean="0"/>
              <a:t>Completion of evaluation worksheets while listening to certain pieces of music</a:t>
            </a:r>
          </a:p>
          <a:p>
            <a:pPr eaLnBrk="1" hangingPunct="1"/>
            <a:r>
              <a:rPr lang="en-US" altLang="en-US" sz="2200" smtClean="0"/>
              <a:t>Responses given during students’ interactions on the margin of the wind, the light, warmth, electricity, the sun etc. </a:t>
            </a:r>
          </a:p>
          <a:p>
            <a:pPr eaLnBrk="1" hangingPunct="1">
              <a:buFont typeface="Wingdings 3" pitchFamily="18" charset="2"/>
              <a:buNone/>
            </a:pPr>
            <a:endParaRPr lang="en-US" altLang="en-US" sz="2200" smtClean="0"/>
          </a:p>
        </p:txBody>
      </p:sp>
      <p:pic>
        <p:nvPicPr>
          <p:cNvPr id="14340"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14341"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14342"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839788" y="1941513"/>
            <a:ext cx="8596312" cy="1320800"/>
          </a:xfrm>
        </p:spPr>
        <p:txBody>
          <a:bodyPr/>
          <a:lstStyle/>
          <a:p>
            <a:pPr eaLnBrk="1" hangingPunct="1"/>
            <a:r>
              <a:rPr lang="en-US" altLang="en-US" sz="3200" smtClean="0">
                <a:latin typeface="Times New Roman" pitchFamily="18" charset="0"/>
                <a:cs typeface="Times New Roman" pitchFamily="18" charset="0"/>
              </a:rPr>
              <a:t>IMPACT EVALUATION: BEFORE AND AFTER</a:t>
            </a:r>
            <a:endParaRPr lang="ro-RO" altLang="en-US" sz="3200" smtClean="0">
              <a:latin typeface="Times New Roman" pitchFamily="18" charset="0"/>
              <a:cs typeface="Times New Roman" pitchFamily="18" charset="0"/>
            </a:endParaRPr>
          </a:p>
        </p:txBody>
      </p:sp>
      <p:pic>
        <p:nvPicPr>
          <p:cNvPr id="15363"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15364"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15365"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graphicFrame>
        <p:nvGraphicFramePr>
          <p:cNvPr id="7" name="Chart 6"/>
          <p:cNvGraphicFramePr/>
          <p:nvPr/>
        </p:nvGraphicFramePr>
        <p:xfrm>
          <a:off x="2060812" y="2521424"/>
          <a:ext cx="5529617" cy="363371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a:xfrm>
            <a:off x="168275" y="1941513"/>
            <a:ext cx="9594850" cy="787400"/>
          </a:xfrm>
        </p:spPr>
        <p:txBody>
          <a:bodyPr/>
          <a:lstStyle/>
          <a:p>
            <a:pPr algn="ctr" eaLnBrk="1" hangingPunct="1"/>
            <a:r>
              <a:rPr lang="ro-RO" altLang="en-US" sz="3200" smtClean="0">
                <a:latin typeface="Times New Roman" pitchFamily="18" charset="0"/>
                <a:cs typeface="Times New Roman" pitchFamily="18" charset="0"/>
              </a:rPr>
              <a:t>Never forget this important thing:</a:t>
            </a:r>
          </a:p>
        </p:txBody>
      </p:sp>
      <p:pic>
        <p:nvPicPr>
          <p:cNvPr id="16387"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16388"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16389"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pic>
        <p:nvPicPr>
          <p:cNvPr id="16390" name="Picture 2" descr="Imagini pentru music is life"/>
          <p:cNvPicPr>
            <a:picLocks noChangeAspect="1" noChangeArrowheads="1"/>
          </p:cNvPicPr>
          <p:nvPr/>
        </p:nvPicPr>
        <p:blipFill>
          <a:blip r:embed="rId5"/>
          <a:srcRect/>
          <a:stretch>
            <a:fillRect/>
          </a:stretch>
        </p:blipFill>
        <p:spPr bwMode="auto">
          <a:xfrm>
            <a:off x="2012950" y="2716213"/>
            <a:ext cx="5905500" cy="2495550"/>
          </a:xfrm>
          <a:prstGeom prst="rect">
            <a:avLst/>
          </a:prstGeom>
          <a:noFill/>
          <a:ln w="9525">
            <a:noFill/>
            <a:miter lim="800000"/>
            <a:headEnd/>
            <a:tailEnd/>
          </a:ln>
        </p:spPr>
      </p:pic>
      <p:sp>
        <p:nvSpPr>
          <p:cNvPr id="16391" name="Title 1"/>
          <p:cNvSpPr txBox="1">
            <a:spLocks noChangeArrowheads="1"/>
          </p:cNvSpPr>
          <p:nvPr/>
        </p:nvSpPr>
        <p:spPr bwMode="auto">
          <a:xfrm>
            <a:off x="320675" y="5329238"/>
            <a:ext cx="8767763" cy="787400"/>
          </a:xfrm>
          <a:prstGeom prst="rect">
            <a:avLst/>
          </a:prstGeom>
          <a:noFill/>
          <a:ln w="9525">
            <a:noFill/>
            <a:miter lim="800000"/>
            <a:headEnd/>
            <a:tailEnd/>
          </a:ln>
        </p:spPr>
        <p:txBody>
          <a:bodyPr/>
          <a:lstStyle/>
          <a:p>
            <a:pPr algn="ctr" eaLnBrk="1" hangingPunct="1">
              <a:buFont typeface="Wingdings 3" pitchFamily="18" charset="2"/>
              <a:buNone/>
            </a:pPr>
            <a:r>
              <a:rPr lang="ro-RO" altLang="en-US" sz="3200">
                <a:solidFill>
                  <a:schemeClr val="accent1"/>
                </a:solidFill>
                <a:latin typeface="Times New Roman" pitchFamily="18" charset="0"/>
                <a:cs typeface="Times New Roman" pitchFamily="18" charset="0"/>
              </a:rPr>
              <a:t>…life long learning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a:xfrm>
            <a:off x="1652588" y="2187575"/>
            <a:ext cx="7200900" cy="814388"/>
          </a:xfrm>
        </p:spPr>
        <p:txBody>
          <a:bodyPr/>
          <a:lstStyle/>
          <a:p>
            <a:pPr eaLnBrk="1" hangingPunct="1"/>
            <a:r>
              <a:rPr lang="en-US" altLang="en-US" b="1" smtClean="0">
                <a:latin typeface="Georgia" pitchFamily="18" charset="0"/>
              </a:rPr>
              <a:t>PRIMARY SCHOOL: 4</a:t>
            </a:r>
            <a:r>
              <a:rPr lang="en-US" altLang="en-US" b="1" baseline="30000" smtClean="0">
                <a:latin typeface="Georgia" pitchFamily="18" charset="0"/>
              </a:rPr>
              <a:t>th</a:t>
            </a:r>
            <a:r>
              <a:rPr lang="en-US" altLang="en-US" b="1" smtClean="0">
                <a:latin typeface="Georgia" pitchFamily="18" charset="0"/>
              </a:rPr>
              <a:t> grade</a:t>
            </a:r>
            <a:endParaRPr lang="ro-RO" altLang="en-US" b="1" smtClean="0">
              <a:latin typeface="Georgia" pitchFamily="18" charset="0"/>
            </a:endParaRPr>
          </a:p>
        </p:txBody>
      </p:sp>
      <p:sp>
        <p:nvSpPr>
          <p:cNvPr id="17411" name="Content Placeholder 2"/>
          <p:cNvSpPr>
            <a:spLocks noGrp="1" noChangeArrowheads="1"/>
          </p:cNvSpPr>
          <p:nvPr>
            <p:ph idx="1"/>
          </p:nvPr>
        </p:nvSpPr>
        <p:spPr>
          <a:xfrm>
            <a:off x="1352550" y="4032250"/>
            <a:ext cx="7466013" cy="2417763"/>
          </a:xfrm>
        </p:spPr>
        <p:txBody>
          <a:bodyPr/>
          <a:lstStyle/>
          <a:p>
            <a:pPr algn="ctr" eaLnBrk="1" hangingPunct="1">
              <a:lnSpc>
                <a:spcPct val="90000"/>
              </a:lnSpc>
            </a:pPr>
            <a:r>
              <a:rPr lang="en-US" altLang="en-US" sz="2000" smtClean="0">
                <a:latin typeface="Georgia" pitchFamily="18" charset="0"/>
              </a:rPr>
              <a:t>PERIOD: 8 –</a:t>
            </a:r>
            <a:r>
              <a:rPr lang="ro-RO" altLang="en-US" sz="2000" smtClean="0">
                <a:latin typeface="Georgia" pitchFamily="18" charset="0"/>
              </a:rPr>
              <a:t> 19 May</a:t>
            </a:r>
            <a:r>
              <a:rPr lang="en-US" altLang="en-US" sz="2000" smtClean="0">
                <a:latin typeface="Georgia" pitchFamily="18" charset="0"/>
              </a:rPr>
              <a:t>  2017</a:t>
            </a:r>
          </a:p>
          <a:p>
            <a:pPr algn="ctr" eaLnBrk="1" hangingPunct="1">
              <a:lnSpc>
                <a:spcPct val="90000"/>
              </a:lnSpc>
            </a:pPr>
            <a:r>
              <a:rPr lang="en-US" altLang="en-US" sz="2000" smtClean="0">
                <a:latin typeface="Georgia" pitchFamily="18" charset="0"/>
              </a:rPr>
              <a:t>Number of students: 26</a:t>
            </a:r>
          </a:p>
          <a:p>
            <a:pPr algn="ctr" eaLnBrk="1" hangingPunct="1">
              <a:lnSpc>
                <a:spcPct val="90000"/>
              </a:lnSpc>
            </a:pPr>
            <a:r>
              <a:rPr lang="en-US" altLang="en-US" sz="2000" smtClean="0">
                <a:latin typeface="Georgia" pitchFamily="18" charset="0"/>
              </a:rPr>
              <a:t>SUBJECT: Natural Sciences</a:t>
            </a:r>
          </a:p>
          <a:p>
            <a:pPr algn="ctr" eaLnBrk="1" hangingPunct="1">
              <a:lnSpc>
                <a:spcPct val="90000"/>
              </a:lnSpc>
            </a:pPr>
            <a:r>
              <a:rPr lang="en-US" altLang="en-US" sz="2000" smtClean="0">
                <a:latin typeface="Georgia" pitchFamily="18" charset="0"/>
              </a:rPr>
              <a:t>LEARNING UNIT: </a:t>
            </a:r>
            <a:r>
              <a:rPr lang="en-US" altLang="en-US" sz="2400" i="1" smtClean="0">
                <a:latin typeface="Georgia" pitchFamily="18" charset="0"/>
              </a:rPr>
              <a:t>Liquids and Solids</a:t>
            </a:r>
            <a:endParaRPr lang="en-US" altLang="en-US" sz="2000" smtClean="0">
              <a:latin typeface="Georgia" pitchFamily="18" charset="0"/>
            </a:endParaRPr>
          </a:p>
          <a:p>
            <a:pPr algn="ctr" eaLnBrk="1" hangingPunct="1">
              <a:lnSpc>
                <a:spcPct val="90000"/>
              </a:lnSpc>
            </a:pPr>
            <a:r>
              <a:rPr lang="en-US" altLang="en-US" sz="2000" smtClean="0">
                <a:latin typeface="Georgia" pitchFamily="18" charset="0"/>
              </a:rPr>
              <a:t>LESSONS: teaching, and learning  about the features of liquids and solids through music</a:t>
            </a:r>
          </a:p>
          <a:p>
            <a:pPr eaLnBrk="1" hangingPunct="1">
              <a:lnSpc>
                <a:spcPct val="90000"/>
              </a:lnSpc>
              <a:buFont typeface="Wingdings 3" pitchFamily="18" charset="2"/>
              <a:buNone/>
            </a:pPr>
            <a:endParaRPr lang="ro-RO" altLang="en-US" sz="1700" smtClean="0">
              <a:latin typeface="Georgia" pitchFamily="18" charset="0"/>
            </a:endParaRPr>
          </a:p>
        </p:txBody>
      </p:sp>
      <p:sp>
        <p:nvSpPr>
          <p:cNvPr id="17412" name="Title 1"/>
          <p:cNvSpPr txBox="1">
            <a:spLocks noChangeArrowheads="1"/>
          </p:cNvSpPr>
          <p:nvPr/>
        </p:nvSpPr>
        <p:spPr bwMode="auto">
          <a:xfrm>
            <a:off x="1849438" y="3001963"/>
            <a:ext cx="7200900" cy="814387"/>
          </a:xfrm>
          <a:prstGeom prst="rect">
            <a:avLst/>
          </a:prstGeom>
          <a:noFill/>
          <a:ln w="9525">
            <a:noFill/>
            <a:miter lim="800000"/>
            <a:headEnd/>
            <a:tailEnd/>
          </a:ln>
        </p:spPr>
        <p:txBody>
          <a:bodyPr anchor="ctr"/>
          <a:lstStyle/>
          <a:p>
            <a:pPr algn="ctr" eaLnBrk="1" hangingPunct="1">
              <a:lnSpc>
                <a:spcPct val="90000"/>
              </a:lnSpc>
              <a:buFont typeface="Wingdings 3" pitchFamily="18" charset="2"/>
              <a:buNone/>
            </a:pPr>
            <a:r>
              <a:rPr lang="en-US" altLang="en-US" sz="2800">
                <a:latin typeface="Georgia" pitchFamily="18" charset="0"/>
              </a:rPr>
              <a:t>DISSOLUTION OF SOLIDS AND LIQUIDS. CAPILLARITY OF PARTICLES</a:t>
            </a:r>
            <a:endParaRPr lang="ro-RO" altLang="en-US" sz="2800">
              <a:latin typeface="Georgia" pitchFamily="18" charset="0"/>
            </a:endParaRPr>
          </a:p>
        </p:txBody>
      </p:sp>
      <p:pic>
        <p:nvPicPr>
          <p:cNvPr id="17413"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17414"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17415"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a:xfrm>
            <a:off x="125413" y="2160588"/>
            <a:ext cx="9315450" cy="530225"/>
          </a:xfrm>
        </p:spPr>
        <p:txBody>
          <a:bodyPr/>
          <a:lstStyle/>
          <a:p>
            <a:pPr algn="ctr" eaLnBrk="1" hangingPunct="1"/>
            <a:r>
              <a:rPr lang="en-US" altLang="en-US" sz="2700" b="1" smtClean="0">
                <a:latin typeface="Times New Roman" pitchFamily="18" charset="0"/>
                <a:cs typeface="Times New Roman" pitchFamily="18" charset="0"/>
              </a:rPr>
              <a:t>COMPETENCES  IN SCIENCES</a:t>
            </a:r>
            <a:endParaRPr lang="ro-RO" altLang="en-US" sz="2700" b="1" smtClean="0">
              <a:latin typeface="Times New Roman" pitchFamily="18" charset="0"/>
              <a:cs typeface="Times New Roman" pitchFamily="18" charset="0"/>
            </a:endParaRPr>
          </a:p>
        </p:txBody>
      </p:sp>
      <p:sp>
        <p:nvSpPr>
          <p:cNvPr id="18435" name="Content Placeholder 2"/>
          <p:cNvSpPr>
            <a:spLocks noGrp="1" noChangeArrowheads="1"/>
          </p:cNvSpPr>
          <p:nvPr>
            <p:ph idx="1"/>
          </p:nvPr>
        </p:nvSpPr>
        <p:spPr>
          <a:xfrm>
            <a:off x="561975" y="2684463"/>
            <a:ext cx="9269413" cy="3641725"/>
          </a:xfrm>
        </p:spPr>
        <p:txBody>
          <a:bodyPr/>
          <a:lstStyle/>
          <a:p>
            <a:pPr eaLnBrk="1" hangingPunct="1"/>
            <a:r>
              <a:rPr lang="en-US" altLang="en-US" sz="2800" smtClean="0">
                <a:latin typeface="Times New Roman" pitchFamily="18" charset="0"/>
                <a:cs typeface="Times New Roman" pitchFamily="18" charset="0"/>
              </a:rPr>
              <a:t>Observation of various natural processes and phenomena through experiments</a:t>
            </a:r>
          </a:p>
          <a:p>
            <a:pPr eaLnBrk="1" hangingPunct="1"/>
            <a:r>
              <a:rPr lang="en-US" altLang="en-US" sz="2800" smtClean="0">
                <a:latin typeface="Times New Roman" pitchFamily="18" charset="0"/>
                <a:cs typeface="Times New Roman" pitchFamily="18" charset="0"/>
              </a:rPr>
              <a:t>Making associations between different stages of development in scientific processes</a:t>
            </a:r>
          </a:p>
          <a:p>
            <a:pPr eaLnBrk="1" hangingPunct="1"/>
            <a:r>
              <a:rPr lang="en-US" altLang="en-US" sz="2800" smtClean="0">
                <a:latin typeface="Times New Roman" pitchFamily="18" charset="0"/>
                <a:cs typeface="Times New Roman" pitchFamily="18" charset="0"/>
              </a:rPr>
              <a:t>Dealing with a range of criteria regarding the characteristics of particles</a:t>
            </a:r>
          </a:p>
          <a:p>
            <a:pPr eaLnBrk="1" hangingPunct="1"/>
            <a:r>
              <a:rPr lang="en-US" altLang="en-US" sz="2800" smtClean="0">
                <a:latin typeface="Times New Roman" pitchFamily="18" charset="0"/>
                <a:cs typeface="Times New Roman" pitchFamily="18" charset="0"/>
              </a:rPr>
              <a:t>Selection of particles according to the purposes chosen</a:t>
            </a:r>
            <a:endParaRPr lang="ro-RO" altLang="en-US" sz="2800" smtClean="0">
              <a:latin typeface="Times New Roman" pitchFamily="18" charset="0"/>
              <a:cs typeface="Times New Roman" pitchFamily="18" charset="0"/>
            </a:endParaRPr>
          </a:p>
        </p:txBody>
      </p:sp>
      <p:pic>
        <p:nvPicPr>
          <p:cNvPr id="18436"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18437"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18438"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a:xfrm>
            <a:off x="638175" y="2298700"/>
            <a:ext cx="8597900" cy="671513"/>
          </a:xfrm>
        </p:spPr>
        <p:txBody>
          <a:bodyPr/>
          <a:lstStyle/>
          <a:p>
            <a:pPr eaLnBrk="1" hangingPunct="1"/>
            <a:r>
              <a:rPr lang="en-US" altLang="en-US" smtClean="0">
                <a:latin typeface="Times New Roman" pitchFamily="18" charset="0"/>
                <a:cs typeface="Times New Roman" pitchFamily="18" charset="0"/>
              </a:rPr>
              <a:t>OBJECTIVES / AIMS OF THE LESSONS</a:t>
            </a:r>
            <a:endParaRPr lang="ro-RO" altLang="en-US" smtClean="0">
              <a:latin typeface="Times New Roman" pitchFamily="18" charset="0"/>
              <a:cs typeface="Times New Roman" pitchFamily="18" charset="0"/>
            </a:endParaRPr>
          </a:p>
        </p:txBody>
      </p:sp>
      <p:sp>
        <p:nvSpPr>
          <p:cNvPr id="19459" name="Content Placeholder 2"/>
          <p:cNvSpPr>
            <a:spLocks noGrp="1" noChangeArrowheads="1"/>
          </p:cNvSpPr>
          <p:nvPr>
            <p:ph idx="1"/>
          </p:nvPr>
        </p:nvSpPr>
        <p:spPr>
          <a:xfrm>
            <a:off x="638175" y="2970213"/>
            <a:ext cx="8901113" cy="3335337"/>
          </a:xfrm>
        </p:spPr>
        <p:txBody>
          <a:bodyPr/>
          <a:lstStyle/>
          <a:p>
            <a:pPr eaLnBrk="1" hangingPunct="1"/>
            <a:r>
              <a:rPr lang="en-US" altLang="en-US" sz="2800" smtClean="0">
                <a:latin typeface="Times New Roman" pitchFamily="18" charset="0"/>
                <a:cs typeface="Times New Roman" pitchFamily="18" charset="0"/>
              </a:rPr>
              <a:t>Conducting experiments in order to observe processes and phenomena having classical music in the background</a:t>
            </a:r>
          </a:p>
          <a:p>
            <a:pPr eaLnBrk="1" hangingPunct="1"/>
            <a:r>
              <a:rPr lang="en-US" altLang="en-US" sz="2800" smtClean="0">
                <a:latin typeface="Times New Roman" pitchFamily="18" charset="0"/>
                <a:cs typeface="Times New Roman" pitchFamily="18" charset="0"/>
              </a:rPr>
              <a:t>Guided observation of patterns with the aim of pointing out the relations between particles</a:t>
            </a:r>
          </a:p>
          <a:p>
            <a:pPr eaLnBrk="1" hangingPunct="1"/>
            <a:r>
              <a:rPr lang="en-US" altLang="en-US" sz="2800" smtClean="0">
                <a:latin typeface="Times New Roman" pitchFamily="18" charset="0"/>
                <a:cs typeface="Times New Roman" pitchFamily="18" charset="0"/>
              </a:rPr>
              <a:t>Identification of the criteria of ordering the characteristics of particles</a:t>
            </a:r>
          </a:p>
          <a:p>
            <a:pPr eaLnBrk="1" hangingPunct="1"/>
            <a:r>
              <a:rPr lang="en-US" altLang="en-US" sz="2800" smtClean="0">
                <a:latin typeface="Times New Roman" pitchFamily="18" charset="0"/>
                <a:cs typeface="Times New Roman" pitchFamily="18" charset="0"/>
              </a:rPr>
              <a:t>Highlighting some charcateristics of water and other liquids</a:t>
            </a:r>
          </a:p>
        </p:txBody>
      </p:sp>
      <p:pic>
        <p:nvPicPr>
          <p:cNvPr id="19460"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19461"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19462"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a:xfrm>
            <a:off x="638175" y="2397125"/>
            <a:ext cx="2457450" cy="671513"/>
          </a:xfrm>
        </p:spPr>
        <p:txBody>
          <a:bodyPr/>
          <a:lstStyle/>
          <a:p>
            <a:pPr eaLnBrk="1" hangingPunct="1"/>
            <a:r>
              <a:rPr lang="ro-RO" altLang="en-US" smtClean="0">
                <a:latin typeface="Times New Roman" pitchFamily="18" charset="0"/>
                <a:cs typeface="Times New Roman" pitchFamily="18" charset="0"/>
              </a:rPr>
              <a:t>Disolvation </a:t>
            </a:r>
          </a:p>
        </p:txBody>
      </p:sp>
      <p:pic>
        <p:nvPicPr>
          <p:cNvPr id="20483"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20484"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20485"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pic>
        <p:nvPicPr>
          <p:cNvPr id="20486" name="Picture 2" descr="Imagini pentru dizolvarea lichidelor"/>
          <p:cNvPicPr>
            <a:picLocks noChangeAspect="1" noChangeArrowheads="1"/>
          </p:cNvPicPr>
          <p:nvPr/>
        </p:nvPicPr>
        <p:blipFill>
          <a:blip r:embed="rId5"/>
          <a:srcRect/>
          <a:stretch>
            <a:fillRect/>
          </a:stretch>
        </p:blipFill>
        <p:spPr bwMode="auto">
          <a:xfrm>
            <a:off x="465138" y="3214688"/>
            <a:ext cx="2857500" cy="2857500"/>
          </a:xfrm>
          <a:prstGeom prst="rect">
            <a:avLst/>
          </a:prstGeom>
          <a:noFill/>
          <a:ln w="9525">
            <a:noFill/>
            <a:miter lim="800000"/>
            <a:headEnd/>
            <a:tailEnd/>
          </a:ln>
        </p:spPr>
      </p:pic>
      <p:pic>
        <p:nvPicPr>
          <p:cNvPr id="20487" name="Picture 4" descr="Imagini pentru picaturi colorate"/>
          <p:cNvPicPr>
            <a:picLocks noChangeAspect="1" noChangeArrowheads="1"/>
          </p:cNvPicPr>
          <p:nvPr/>
        </p:nvPicPr>
        <p:blipFill>
          <a:blip r:embed="rId6"/>
          <a:srcRect/>
          <a:stretch>
            <a:fillRect/>
          </a:stretch>
        </p:blipFill>
        <p:spPr bwMode="auto">
          <a:xfrm>
            <a:off x="3424238" y="4268788"/>
            <a:ext cx="3359150" cy="2519362"/>
          </a:xfrm>
          <a:prstGeom prst="rect">
            <a:avLst/>
          </a:prstGeom>
          <a:noFill/>
          <a:ln w="9525">
            <a:noFill/>
            <a:miter lim="800000"/>
            <a:headEnd/>
            <a:tailEnd/>
          </a:ln>
        </p:spPr>
      </p:pic>
      <p:sp>
        <p:nvSpPr>
          <p:cNvPr id="20488" name="Title 1"/>
          <p:cNvSpPr txBox="1">
            <a:spLocks noChangeArrowheads="1"/>
          </p:cNvSpPr>
          <p:nvPr/>
        </p:nvSpPr>
        <p:spPr bwMode="auto">
          <a:xfrm>
            <a:off x="3543300" y="3597275"/>
            <a:ext cx="3121025" cy="671513"/>
          </a:xfrm>
          <a:prstGeom prst="rect">
            <a:avLst/>
          </a:prstGeom>
          <a:noFill/>
          <a:ln w="9525">
            <a:noFill/>
            <a:miter lim="800000"/>
            <a:headEnd/>
            <a:tailEnd/>
          </a:ln>
        </p:spPr>
        <p:txBody>
          <a:bodyPr/>
          <a:lstStyle/>
          <a:p>
            <a:pPr eaLnBrk="1" hangingPunct="1">
              <a:buFont typeface="Wingdings 3" pitchFamily="18" charset="2"/>
              <a:buNone/>
            </a:pPr>
            <a:r>
              <a:rPr lang="ro-RO" altLang="en-US" sz="3600">
                <a:solidFill>
                  <a:schemeClr val="accent1"/>
                </a:solidFill>
                <a:latin typeface="Times New Roman" pitchFamily="18" charset="0"/>
                <a:cs typeface="Times New Roman" pitchFamily="18" charset="0"/>
              </a:rPr>
              <a:t>Rainbow drops </a:t>
            </a:r>
          </a:p>
        </p:txBody>
      </p:sp>
      <p:pic>
        <p:nvPicPr>
          <p:cNvPr id="20489" name="Picture 8" descr="Imagini pentru lichide si solide"/>
          <p:cNvPicPr>
            <a:picLocks noChangeAspect="1" noChangeArrowheads="1"/>
          </p:cNvPicPr>
          <p:nvPr/>
        </p:nvPicPr>
        <p:blipFill>
          <a:blip r:embed="rId7"/>
          <a:srcRect/>
          <a:stretch>
            <a:fillRect/>
          </a:stretch>
        </p:blipFill>
        <p:spPr bwMode="auto">
          <a:xfrm>
            <a:off x="6923088" y="2825750"/>
            <a:ext cx="3163887" cy="2216150"/>
          </a:xfrm>
          <a:prstGeom prst="rect">
            <a:avLst/>
          </a:prstGeom>
          <a:noFill/>
          <a:ln w="9525">
            <a:noFill/>
            <a:miter lim="800000"/>
            <a:headEnd/>
            <a:tailEnd/>
          </a:ln>
        </p:spPr>
      </p:pic>
      <p:sp>
        <p:nvSpPr>
          <p:cNvPr id="20490" name="Title 1"/>
          <p:cNvSpPr txBox="1">
            <a:spLocks noChangeArrowheads="1"/>
          </p:cNvSpPr>
          <p:nvPr/>
        </p:nvSpPr>
        <p:spPr bwMode="auto">
          <a:xfrm>
            <a:off x="6937375" y="2182813"/>
            <a:ext cx="3598863" cy="671512"/>
          </a:xfrm>
          <a:prstGeom prst="rect">
            <a:avLst/>
          </a:prstGeom>
          <a:noFill/>
          <a:ln w="9525">
            <a:noFill/>
            <a:miter lim="800000"/>
            <a:headEnd/>
            <a:tailEnd/>
          </a:ln>
        </p:spPr>
        <p:txBody>
          <a:bodyPr/>
          <a:lstStyle/>
          <a:p>
            <a:pPr eaLnBrk="1" hangingPunct="1">
              <a:buFont typeface="Wingdings 3" pitchFamily="18" charset="2"/>
              <a:buNone/>
            </a:pPr>
            <a:r>
              <a:rPr lang="ro-RO" altLang="en-US" sz="3600">
                <a:solidFill>
                  <a:schemeClr val="accent1"/>
                </a:solidFill>
                <a:latin typeface="Times New Roman" pitchFamily="18" charset="0"/>
                <a:cs typeface="Times New Roman" pitchFamily="18" charset="0"/>
              </a:rPr>
              <a:t>Yummy liquids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a:xfrm>
            <a:off x="-9525" y="3402013"/>
            <a:ext cx="3524250" cy="631825"/>
          </a:xfrm>
        </p:spPr>
        <p:txBody>
          <a:bodyPr/>
          <a:lstStyle/>
          <a:p>
            <a:pPr algn="ctr" eaLnBrk="1" hangingPunct="1"/>
            <a:r>
              <a:rPr lang="en-US" altLang="en-US" sz="2800" smtClean="0">
                <a:latin typeface="Georgia" pitchFamily="18" charset="0"/>
              </a:rPr>
              <a:t>ORGANISATION</a:t>
            </a:r>
            <a:endParaRPr lang="ro-RO" altLang="en-US" sz="2800" smtClean="0">
              <a:latin typeface="Georgia" pitchFamily="18" charset="0"/>
            </a:endParaRPr>
          </a:p>
        </p:txBody>
      </p:sp>
      <p:sp>
        <p:nvSpPr>
          <p:cNvPr id="21507" name="Content Placeholder 2"/>
          <p:cNvSpPr>
            <a:spLocks noGrp="1" noChangeArrowheads="1"/>
          </p:cNvSpPr>
          <p:nvPr>
            <p:ph idx="1"/>
          </p:nvPr>
        </p:nvSpPr>
        <p:spPr>
          <a:xfrm>
            <a:off x="161925" y="4033838"/>
            <a:ext cx="3181350" cy="2071687"/>
          </a:xfrm>
        </p:spPr>
        <p:txBody>
          <a:bodyPr/>
          <a:lstStyle/>
          <a:p>
            <a:pPr algn="ctr" eaLnBrk="1" hangingPunct="1"/>
            <a:r>
              <a:rPr lang="en-US" altLang="en-US" sz="2400" smtClean="0">
                <a:latin typeface="Georgia" pitchFamily="18" charset="0"/>
              </a:rPr>
              <a:t>Individual</a:t>
            </a:r>
          </a:p>
          <a:p>
            <a:pPr algn="ctr" eaLnBrk="1" hangingPunct="1"/>
            <a:r>
              <a:rPr lang="en-US" altLang="en-US" sz="2400" smtClean="0">
                <a:latin typeface="Georgia" pitchFamily="18" charset="0"/>
              </a:rPr>
              <a:t>Pair work</a:t>
            </a:r>
          </a:p>
          <a:p>
            <a:pPr algn="ctr" eaLnBrk="1" hangingPunct="1"/>
            <a:r>
              <a:rPr lang="en-US" altLang="en-US" sz="2400" smtClean="0">
                <a:latin typeface="Georgia" pitchFamily="18" charset="0"/>
              </a:rPr>
              <a:t>Whole class interaction</a:t>
            </a:r>
            <a:endParaRPr lang="ro-RO" altLang="en-US" sz="2400" smtClean="0">
              <a:latin typeface="Georgia" pitchFamily="18" charset="0"/>
            </a:endParaRPr>
          </a:p>
        </p:txBody>
      </p:sp>
      <p:sp>
        <p:nvSpPr>
          <p:cNvPr id="21508" name="Title 1"/>
          <p:cNvSpPr txBox="1">
            <a:spLocks noChangeArrowheads="1"/>
          </p:cNvSpPr>
          <p:nvPr/>
        </p:nvSpPr>
        <p:spPr bwMode="auto">
          <a:xfrm>
            <a:off x="4221163" y="2282825"/>
            <a:ext cx="3524250" cy="711200"/>
          </a:xfrm>
          <a:prstGeom prst="rect">
            <a:avLst/>
          </a:prstGeom>
          <a:noFill/>
          <a:ln w="9525">
            <a:noFill/>
            <a:miter lim="800000"/>
            <a:headEnd/>
            <a:tailEnd/>
          </a:ln>
        </p:spPr>
        <p:txBody>
          <a:bodyPr anchor="ctr"/>
          <a:lstStyle/>
          <a:p>
            <a:pPr algn="ctr" eaLnBrk="1" hangingPunct="1">
              <a:lnSpc>
                <a:spcPct val="90000"/>
              </a:lnSpc>
              <a:buFont typeface="Arial" charset="0"/>
              <a:buNone/>
            </a:pPr>
            <a:r>
              <a:rPr lang="ro-RO" altLang="en-US" sz="3200">
                <a:solidFill>
                  <a:srgbClr val="94DE61"/>
                </a:solidFill>
                <a:latin typeface="Georgia" pitchFamily="18" charset="0"/>
              </a:rPr>
              <a:t>RESOURCES</a:t>
            </a:r>
            <a:endParaRPr lang="ro-RO" altLang="en-US" sz="3200">
              <a:solidFill>
                <a:srgbClr val="3F7819"/>
              </a:solidFill>
              <a:latin typeface="Georgia" pitchFamily="18" charset="0"/>
            </a:endParaRPr>
          </a:p>
        </p:txBody>
      </p:sp>
      <p:sp>
        <p:nvSpPr>
          <p:cNvPr id="21509" name="Content Placeholder 2"/>
          <p:cNvSpPr txBox="1">
            <a:spLocks noChangeArrowheads="1"/>
          </p:cNvSpPr>
          <p:nvPr/>
        </p:nvSpPr>
        <p:spPr bwMode="auto">
          <a:xfrm>
            <a:off x="3562350" y="2994025"/>
            <a:ext cx="6527800" cy="3201988"/>
          </a:xfrm>
          <a:prstGeom prst="rect">
            <a:avLst/>
          </a:prstGeom>
          <a:noFill/>
          <a:ln w="9525">
            <a:noFill/>
            <a:miter lim="800000"/>
            <a:headEnd/>
            <a:tailEnd/>
          </a:ln>
        </p:spPr>
        <p:txBody>
          <a:bodyPr/>
          <a:lstStyle/>
          <a:p>
            <a:pPr marL="228600" indent="-228600" eaLnBrk="1" hangingPunct="1">
              <a:lnSpc>
                <a:spcPct val="90000"/>
              </a:lnSpc>
              <a:spcBef>
                <a:spcPts val="1000"/>
              </a:spcBef>
              <a:buFont typeface="Wingdings" pitchFamily="2" charset="2"/>
              <a:buChar char="Ø"/>
            </a:pPr>
            <a:r>
              <a:rPr lang="en-US" altLang="en-US" sz="2200">
                <a:latin typeface="Georgia" pitchFamily="18" charset="0"/>
              </a:rPr>
              <a:t>Pieces of classical music (Bach, H.Bertini,  Mendelssohn etc.)</a:t>
            </a:r>
          </a:p>
          <a:p>
            <a:pPr marL="228600" indent="-228600" eaLnBrk="1" hangingPunct="1">
              <a:lnSpc>
                <a:spcPct val="90000"/>
              </a:lnSpc>
              <a:spcBef>
                <a:spcPts val="1000"/>
              </a:spcBef>
              <a:buFont typeface="Wingdings" pitchFamily="2" charset="2"/>
              <a:buChar char="Ø"/>
            </a:pPr>
            <a:r>
              <a:rPr lang="en-US" altLang="en-US" sz="2200">
                <a:latin typeface="Georgia" pitchFamily="18" charset="0"/>
              </a:rPr>
              <a:t>Musical instruments: piano, flute, cello, violin</a:t>
            </a:r>
          </a:p>
          <a:p>
            <a:pPr marL="228600" indent="-228600" eaLnBrk="1" hangingPunct="1">
              <a:lnSpc>
                <a:spcPct val="90000"/>
              </a:lnSpc>
              <a:spcBef>
                <a:spcPts val="1000"/>
              </a:spcBef>
              <a:buFont typeface="Wingdings" pitchFamily="2" charset="2"/>
              <a:buChar char="Ø"/>
            </a:pPr>
            <a:r>
              <a:rPr lang="en-US" altLang="en-US" sz="2200">
                <a:latin typeface="Georgia" pitchFamily="18" charset="0"/>
              </a:rPr>
              <a:t>Materials: salt, sugar, sand, glasses of water, oil, ink, colour additive (blue and red), toilet paper, corrugated paper rolls etc.</a:t>
            </a:r>
          </a:p>
          <a:p>
            <a:pPr marL="228600" indent="-228600" eaLnBrk="1" hangingPunct="1">
              <a:lnSpc>
                <a:spcPct val="90000"/>
              </a:lnSpc>
              <a:spcBef>
                <a:spcPts val="1000"/>
              </a:spcBef>
              <a:buFont typeface="Wingdings" pitchFamily="2" charset="2"/>
              <a:buChar char="Ø"/>
            </a:pPr>
            <a:r>
              <a:rPr lang="en-US" altLang="en-US" sz="2200">
                <a:latin typeface="Georgia" pitchFamily="18" charset="0"/>
              </a:rPr>
              <a:t>Handouts with various theme related tasks</a:t>
            </a:r>
          </a:p>
          <a:p>
            <a:pPr marL="228600" indent="-228600" eaLnBrk="1" hangingPunct="1">
              <a:lnSpc>
                <a:spcPct val="90000"/>
              </a:lnSpc>
              <a:spcBef>
                <a:spcPts val="1000"/>
              </a:spcBef>
              <a:buFont typeface="Wingdings" pitchFamily="2" charset="2"/>
              <a:buChar char="Ø"/>
            </a:pPr>
            <a:r>
              <a:rPr lang="en-US" altLang="en-US" sz="2200">
                <a:latin typeface="Georgia" pitchFamily="18" charset="0"/>
              </a:rPr>
              <a:t>Process presentation in small steps</a:t>
            </a:r>
            <a:r>
              <a:rPr lang="ro-RO" altLang="en-US" sz="2200">
                <a:latin typeface="Georgia" pitchFamily="18" charset="0"/>
              </a:rPr>
              <a:t>, on musical rhythms</a:t>
            </a:r>
            <a:r>
              <a:rPr lang="en-US" altLang="en-US" sz="2200">
                <a:latin typeface="Georgia" pitchFamily="18" charset="0"/>
              </a:rPr>
              <a:t> </a:t>
            </a:r>
          </a:p>
          <a:p>
            <a:pPr marL="228600" indent="-228600" eaLnBrk="1" hangingPunct="1">
              <a:lnSpc>
                <a:spcPct val="90000"/>
              </a:lnSpc>
              <a:spcBef>
                <a:spcPts val="1000"/>
              </a:spcBef>
              <a:buFont typeface="Arial" charset="0"/>
              <a:buChar char="•"/>
            </a:pPr>
            <a:endParaRPr lang="en-US" altLang="en-US" sz="2800">
              <a:latin typeface="Georgia" pitchFamily="18" charset="0"/>
            </a:endParaRPr>
          </a:p>
          <a:p>
            <a:pPr marL="228600" indent="-228600" eaLnBrk="1" hangingPunct="1">
              <a:lnSpc>
                <a:spcPct val="90000"/>
              </a:lnSpc>
              <a:spcBef>
                <a:spcPts val="1000"/>
              </a:spcBef>
              <a:buFont typeface="Arial" charset="0"/>
              <a:buChar char="•"/>
            </a:pPr>
            <a:endParaRPr lang="en-US" altLang="en-US" sz="2800">
              <a:latin typeface="Georgia" pitchFamily="18" charset="0"/>
            </a:endParaRPr>
          </a:p>
          <a:p>
            <a:pPr marL="228600" indent="-228600" eaLnBrk="1" hangingPunct="1">
              <a:lnSpc>
                <a:spcPct val="90000"/>
              </a:lnSpc>
              <a:spcBef>
                <a:spcPts val="1000"/>
              </a:spcBef>
              <a:buFont typeface="Arial" charset="0"/>
              <a:buChar char="•"/>
            </a:pPr>
            <a:endParaRPr lang="en-US" altLang="en-US" sz="2800" i="1">
              <a:latin typeface="Georgia" pitchFamily="18" charset="0"/>
            </a:endParaRPr>
          </a:p>
          <a:p>
            <a:pPr marL="228600" indent="-228600" eaLnBrk="1" hangingPunct="1">
              <a:lnSpc>
                <a:spcPct val="90000"/>
              </a:lnSpc>
              <a:spcBef>
                <a:spcPts val="1000"/>
              </a:spcBef>
              <a:buFont typeface="Arial" charset="0"/>
              <a:buChar char="•"/>
            </a:pPr>
            <a:endParaRPr lang="ro-RO" altLang="en-US" sz="2800" i="1">
              <a:latin typeface="Georgia" pitchFamily="18" charset="0"/>
            </a:endParaRPr>
          </a:p>
        </p:txBody>
      </p:sp>
      <p:pic>
        <p:nvPicPr>
          <p:cNvPr id="21510"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21511"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21512"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a:xfrm>
            <a:off x="-4763" y="1612900"/>
            <a:ext cx="5786438" cy="631825"/>
          </a:xfrm>
        </p:spPr>
        <p:txBody>
          <a:bodyPr/>
          <a:lstStyle/>
          <a:p>
            <a:pPr algn="ctr" eaLnBrk="1" hangingPunct="1"/>
            <a:r>
              <a:rPr lang="ro-RO" altLang="en-US" sz="2800" smtClean="0">
                <a:latin typeface="Georgia" pitchFamily="18" charset="0"/>
              </a:rPr>
              <a:t>Something we all know…</a:t>
            </a:r>
          </a:p>
        </p:txBody>
      </p:sp>
      <p:pic>
        <p:nvPicPr>
          <p:cNvPr id="22531"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22532"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22533"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pic>
        <p:nvPicPr>
          <p:cNvPr id="22534" name="Picture 11" descr="Imagini pentru lichide si solide"/>
          <p:cNvPicPr>
            <a:picLocks noChangeAspect="1" noChangeArrowheads="1"/>
          </p:cNvPicPr>
          <p:nvPr/>
        </p:nvPicPr>
        <p:blipFill>
          <a:blip r:embed="rId5"/>
          <a:srcRect/>
          <a:stretch>
            <a:fillRect/>
          </a:stretch>
        </p:blipFill>
        <p:spPr bwMode="auto">
          <a:xfrm>
            <a:off x="2806700" y="2087563"/>
            <a:ext cx="6127750" cy="46577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a:xfrm>
            <a:off x="3562350" y="1506538"/>
            <a:ext cx="2590800" cy="720725"/>
          </a:xfrm>
        </p:spPr>
        <p:txBody>
          <a:bodyPr/>
          <a:lstStyle/>
          <a:p>
            <a:pPr eaLnBrk="1" hangingPunct="1"/>
            <a:r>
              <a:rPr lang="en-US" altLang="en-US" smtClean="0">
                <a:latin typeface="Georgia" pitchFamily="18" charset="0"/>
                <a:cs typeface="Times New Roman" pitchFamily="18" charset="0"/>
              </a:rPr>
              <a:t>METHODS</a:t>
            </a:r>
            <a:endParaRPr lang="ro-RO" altLang="en-US" smtClean="0">
              <a:latin typeface="Georgia" pitchFamily="18" charset="0"/>
              <a:cs typeface="Times New Roman" pitchFamily="18" charset="0"/>
            </a:endParaRPr>
          </a:p>
        </p:txBody>
      </p:sp>
      <p:sp>
        <p:nvSpPr>
          <p:cNvPr id="23555" name="Content Placeholder 2"/>
          <p:cNvSpPr>
            <a:spLocks noGrp="1" noChangeArrowheads="1"/>
          </p:cNvSpPr>
          <p:nvPr>
            <p:ph idx="1"/>
          </p:nvPr>
        </p:nvSpPr>
        <p:spPr>
          <a:xfrm>
            <a:off x="250825" y="2076450"/>
            <a:ext cx="9261475" cy="4781550"/>
          </a:xfrm>
        </p:spPr>
        <p:txBody>
          <a:bodyPr/>
          <a:lstStyle/>
          <a:p>
            <a:pPr eaLnBrk="1" hangingPunct="1"/>
            <a:r>
              <a:rPr lang="en-US" altLang="en-US" sz="2000" smtClean="0">
                <a:latin typeface="Times New Roman" pitchFamily="18" charset="0"/>
                <a:cs typeface="Times New Roman" pitchFamily="18" charset="0"/>
              </a:rPr>
              <a:t>Performance of different classical pieces according to the topic of the activity (dissolution of solids into liquids, dissolution of liquids into liquids, dissolution of liquids used for food into other liquids, capillarity of particles etc.) and using musical instruments (piano, violin, flute, cello)</a:t>
            </a:r>
            <a:endParaRPr lang="en-US" altLang="en-US" sz="2000" i="1" smtClean="0">
              <a:latin typeface="Times New Roman" pitchFamily="18" charset="0"/>
              <a:cs typeface="Times New Roman" pitchFamily="18" charset="0"/>
            </a:endParaRPr>
          </a:p>
          <a:p>
            <a:pPr eaLnBrk="1" hangingPunct="1"/>
            <a:r>
              <a:rPr lang="en-US" altLang="en-US" sz="2000" smtClean="0">
                <a:latin typeface="Times New Roman" pitchFamily="18" charset="0"/>
                <a:cs typeface="Times New Roman" pitchFamily="18" charset="0"/>
              </a:rPr>
              <a:t>Carrying out a wide range of experiments having classical music in the background (Bach, Bertini, Mendelssohn etc.)</a:t>
            </a:r>
          </a:p>
          <a:p>
            <a:pPr eaLnBrk="1" hangingPunct="1"/>
            <a:r>
              <a:rPr lang="en-US" altLang="en-US" sz="2000" smtClean="0">
                <a:latin typeface="Times New Roman" pitchFamily="18" charset="0"/>
                <a:cs typeface="Times New Roman" pitchFamily="18" charset="0"/>
              </a:rPr>
              <a:t>Revising the previous knowledge by resorting to music and the information it awakens in students’ minds</a:t>
            </a:r>
            <a:r>
              <a:rPr lang="ro-RO" altLang="en-US" sz="2000" smtClean="0">
                <a:latin typeface="Times New Roman" pitchFamily="18" charset="0"/>
                <a:cs typeface="Times New Roman" pitchFamily="18" charset="0"/>
              </a:rPr>
              <a:t>: memory anchorage with music</a:t>
            </a:r>
            <a:endParaRPr lang="en-US" altLang="en-US" sz="2000" smtClean="0">
              <a:latin typeface="Times New Roman" pitchFamily="18" charset="0"/>
              <a:cs typeface="Times New Roman" pitchFamily="18" charset="0"/>
            </a:endParaRPr>
          </a:p>
          <a:p>
            <a:pPr eaLnBrk="1" hangingPunct="1"/>
            <a:r>
              <a:rPr lang="en-US" altLang="en-US" sz="2000" smtClean="0">
                <a:latin typeface="Times New Roman" pitchFamily="18" charset="0"/>
                <a:cs typeface="Times New Roman" pitchFamily="18" charset="0"/>
              </a:rPr>
              <a:t>Asking and answering questions in a musical setting</a:t>
            </a:r>
          </a:p>
          <a:p>
            <a:pPr eaLnBrk="1" hangingPunct="1"/>
            <a:r>
              <a:rPr lang="en-US" altLang="en-US" sz="2000" smtClean="0">
                <a:latin typeface="Times New Roman" pitchFamily="18" charset="0"/>
                <a:cs typeface="Times New Roman" pitchFamily="18" charset="0"/>
              </a:rPr>
              <a:t>Preparation of materials required on certain musical rhythms</a:t>
            </a:r>
          </a:p>
          <a:p>
            <a:pPr eaLnBrk="1" hangingPunct="1"/>
            <a:r>
              <a:rPr lang="en-US" altLang="en-US" sz="2000" smtClean="0">
                <a:latin typeface="Times New Roman" pitchFamily="18" charset="0"/>
                <a:cs typeface="Times New Roman" pitchFamily="18" charset="0"/>
              </a:rPr>
              <a:t>Paying attention to the sounds involved in the experiments carried out and connecting them to the music listened to</a:t>
            </a:r>
            <a:r>
              <a:rPr lang="ro-RO" altLang="en-US" sz="2000" smtClean="0">
                <a:latin typeface="Times New Roman" pitchFamily="18" charset="0"/>
                <a:cs typeface="Times New Roman" pitchFamily="18" charset="0"/>
              </a:rPr>
              <a:t>: memory anchorage sound-experiment-phenomenon</a:t>
            </a:r>
          </a:p>
        </p:txBody>
      </p:sp>
      <p:pic>
        <p:nvPicPr>
          <p:cNvPr id="23556"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23557"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23558"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p:nvPr>
        </p:nvSpPr>
        <p:spPr>
          <a:xfrm>
            <a:off x="1652588" y="2187575"/>
            <a:ext cx="7200900" cy="814388"/>
          </a:xfrm>
        </p:spPr>
        <p:txBody>
          <a:bodyPr/>
          <a:lstStyle/>
          <a:p>
            <a:pPr eaLnBrk="1" hangingPunct="1"/>
            <a:r>
              <a:rPr lang="en-US" altLang="en-US" b="1" smtClean="0">
                <a:latin typeface="Georgia" pitchFamily="18" charset="0"/>
              </a:rPr>
              <a:t>PRIMARY SCHOOL: 1</a:t>
            </a:r>
            <a:r>
              <a:rPr lang="en-US" altLang="en-US" b="1" baseline="30000" smtClean="0">
                <a:latin typeface="Georgia" pitchFamily="18" charset="0"/>
              </a:rPr>
              <a:t>st</a:t>
            </a:r>
            <a:r>
              <a:rPr lang="en-US" altLang="en-US" b="1" smtClean="0">
                <a:latin typeface="Georgia" pitchFamily="18" charset="0"/>
              </a:rPr>
              <a:t> grade</a:t>
            </a:r>
            <a:endParaRPr lang="ro-RO" altLang="en-US" b="1" smtClean="0">
              <a:latin typeface="Georgia" pitchFamily="18" charset="0"/>
            </a:endParaRPr>
          </a:p>
        </p:txBody>
      </p:sp>
      <p:sp>
        <p:nvSpPr>
          <p:cNvPr id="6147" name="Content Placeholder 2"/>
          <p:cNvSpPr>
            <a:spLocks noGrp="1" noChangeArrowheads="1"/>
          </p:cNvSpPr>
          <p:nvPr>
            <p:ph idx="1"/>
          </p:nvPr>
        </p:nvSpPr>
        <p:spPr>
          <a:xfrm>
            <a:off x="1336675" y="3843338"/>
            <a:ext cx="7466013" cy="2417762"/>
          </a:xfrm>
        </p:spPr>
        <p:txBody>
          <a:bodyPr/>
          <a:lstStyle/>
          <a:p>
            <a:pPr algn="ctr" eaLnBrk="1" hangingPunct="1">
              <a:lnSpc>
                <a:spcPct val="90000"/>
              </a:lnSpc>
            </a:pPr>
            <a:r>
              <a:rPr lang="en-US" altLang="en-US" sz="2000" smtClean="0">
                <a:latin typeface="Georgia" pitchFamily="18" charset="0"/>
              </a:rPr>
              <a:t>PERIOD: 8 –</a:t>
            </a:r>
            <a:r>
              <a:rPr lang="ro-RO" altLang="en-US" sz="2000" smtClean="0">
                <a:latin typeface="Georgia" pitchFamily="18" charset="0"/>
              </a:rPr>
              <a:t> 19 May</a:t>
            </a:r>
            <a:r>
              <a:rPr lang="en-US" altLang="en-US" sz="2000" smtClean="0">
                <a:latin typeface="Georgia" pitchFamily="18" charset="0"/>
              </a:rPr>
              <a:t>  2017</a:t>
            </a:r>
          </a:p>
          <a:p>
            <a:pPr algn="ctr" eaLnBrk="1" hangingPunct="1">
              <a:lnSpc>
                <a:spcPct val="90000"/>
              </a:lnSpc>
            </a:pPr>
            <a:r>
              <a:rPr lang="en-US" altLang="en-US" sz="2000" smtClean="0">
                <a:latin typeface="Georgia" pitchFamily="18" charset="0"/>
              </a:rPr>
              <a:t>Number of students: 30</a:t>
            </a:r>
          </a:p>
          <a:p>
            <a:pPr algn="ctr" eaLnBrk="1" hangingPunct="1">
              <a:lnSpc>
                <a:spcPct val="90000"/>
              </a:lnSpc>
            </a:pPr>
            <a:r>
              <a:rPr lang="en-US" altLang="en-US" sz="2000" smtClean="0">
                <a:latin typeface="Georgia" pitchFamily="18" charset="0"/>
              </a:rPr>
              <a:t>SUBJECT: Natural Sciences</a:t>
            </a:r>
          </a:p>
          <a:p>
            <a:pPr algn="ctr" eaLnBrk="1" hangingPunct="1">
              <a:lnSpc>
                <a:spcPct val="90000"/>
              </a:lnSpc>
            </a:pPr>
            <a:r>
              <a:rPr lang="en-US" altLang="en-US" sz="2000" smtClean="0">
                <a:latin typeface="Georgia" pitchFamily="18" charset="0"/>
              </a:rPr>
              <a:t>LEARNING UNIT: </a:t>
            </a:r>
            <a:r>
              <a:rPr lang="en-US" altLang="en-US" sz="2400" i="1" smtClean="0">
                <a:latin typeface="Georgia" pitchFamily="18" charset="0"/>
              </a:rPr>
              <a:t>Observe, Research, Discover</a:t>
            </a:r>
            <a:endParaRPr lang="en-US" altLang="en-US" sz="2000" smtClean="0">
              <a:latin typeface="Georgia" pitchFamily="18" charset="0"/>
            </a:endParaRPr>
          </a:p>
          <a:p>
            <a:pPr algn="ctr" eaLnBrk="1" hangingPunct="1">
              <a:lnSpc>
                <a:spcPct val="90000"/>
              </a:lnSpc>
            </a:pPr>
            <a:r>
              <a:rPr lang="en-US" altLang="en-US" sz="2000" smtClean="0">
                <a:latin typeface="Georgia" pitchFamily="18" charset="0"/>
              </a:rPr>
              <a:t>LESSONS: teaching, and learning  about forms of energy, electricity,  the wind, the sun through music</a:t>
            </a:r>
          </a:p>
          <a:p>
            <a:pPr eaLnBrk="1" hangingPunct="1">
              <a:lnSpc>
                <a:spcPct val="90000"/>
              </a:lnSpc>
              <a:buFont typeface="Wingdings 3" pitchFamily="18" charset="2"/>
              <a:buNone/>
            </a:pPr>
            <a:endParaRPr lang="ro-RO" altLang="en-US" sz="1700" smtClean="0">
              <a:latin typeface="Georgia" pitchFamily="18" charset="0"/>
            </a:endParaRPr>
          </a:p>
        </p:txBody>
      </p:sp>
      <p:sp>
        <p:nvSpPr>
          <p:cNvPr id="6148" name="Title 1"/>
          <p:cNvSpPr txBox="1">
            <a:spLocks noChangeArrowheads="1"/>
          </p:cNvSpPr>
          <p:nvPr/>
        </p:nvSpPr>
        <p:spPr bwMode="auto">
          <a:xfrm>
            <a:off x="1849438" y="3001963"/>
            <a:ext cx="7200900" cy="814387"/>
          </a:xfrm>
          <a:prstGeom prst="rect">
            <a:avLst/>
          </a:prstGeom>
          <a:noFill/>
          <a:ln w="9525">
            <a:noFill/>
            <a:miter lim="800000"/>
            <a:headEnd/>
            <a:tailEnd/>
          </a:ln>
        </p:spPr>
        <p:txBody>
          <a:bodyPr anchor="ctr"/>
          <a:lstStyle/>
          <a:p>
            <a:pPr algn="ctr" eaLnBrk="1" hangingPunct="1">
              <a:lnSpc>
                <a:spcPct val="90000"/>
              </a:lnSpc>
              <a:buFont typeface="Wingdings 3" pitchFamily="18" charset="2"/>
              <a:buNone/>
            </a:pPr>
            <a:r>
              <a:rPr lang="en-US" altLang="en-US" sz="2800">
                <a:latin typeface="Georgia" pitchFamily="18" charset="0"/>
              </a:rPr>
              <a:t>EXPLORING THE ENVIRONMENT</a:t>
            </a:r>
            <a:endParaRPr lang="ro-RO" altLang="en-US" sz="2800">
              <a:latin typeface="Georgia" pitchFamily="18" charset="0"/>
            </a:endParaRPr>
          </a:p>
        </p:txBody>
      </p:sp>
      <p:pic>
        <p:nvPicPr>
          <p:cNvPr id="6149"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6150"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6151"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noChangeArrowheads="1"/>
          </p:cNvSpPr>
          <p:nvPr>
            <p:ph type="title"/>
          </p:nvPr>
        </p:nvSpPr>
        <p:spPr>
          <a:xfrm>
            <a:off x="677863" y="1625600"/>
            <a:ext cx="6575425" cy="847725"/>
          </a:xfrm>
        </p:spPr>
        <p:txBody>
          <a:bodyPr/>
          <a:lstStyle/>
          <a:p>
            <a:pPr eaLnBrk="1" hangingPunct="1"/>
            <a:r>
              <a:rPr lang="ro-RO" altLang="en-US" smtClean="0">
                <a:latin typeface="Georgia" pitchFamily="18" charset="0"/>
                <a:cs typeface="Times New Roman" pitchFamily="18" charset="0"/>
              </a:rPr>
              <a:t>Film Andreea</a:t>
            </a:r>
          </a:p>
        </p:txBody>
      </p:sp>
      <p:pic>
        <p:nvPicPr>
          <p:cNvPr id="24579" name="Picture 3" descr="sigla_ultima Varianta"/>
          <p:cNvPicPr>
            <a:picLocks noChangeAspect="1" noChangeArrowheads="1"/>
          </p:cNvPicPr>
          <p:nvPr/>
        </p:nvPicPr>
        <p:blipFill>
          <a:blip r:embed="rId3"/>
          <a:srcRect/>
          <a:stretch>
            <a:fillRect/>
          </a:stretch>
        </p:blipFill>
        <p:spPr bwMode="auto">
          <a:xfrm>
            <a:off x="839788" y="317500"/>
            <a:ext cx="1431925" cy="1417638"/>
          </a:xfrm>
          <a:prstGeom prst="rect">
            <a:avLst/>
          </a:prstGeom>
          <a:noFill/>
          <a:ln w="9525">
            <a:noFill/>
            <a:miter lim="800000"/>
            <a:headEnd/>
            <a:tailEnd/>
          </a:ln>
        </p:spPr>
      </p:pic>
      <p:pic>
        <p:nvPicPr>
          <p:cNvPr id="24580" name="Picture 2" descr="logo Music is ..."/>
          <p:cNvPicPr>
            <a:picLocks noChangeAspect="1" noChangeArrowheads="1"/>
          </p:cNvPicPr>
          <p:nvPr/>
        </p:nvPicPr>
        <p:blipFill>
          <a:blip r:embed="rId4"/>
          <a:srcRect/>
          <a:stretch>
            <a:fillRect/>
          </a:stretch>
        </p:blipFill>
        <p:spPr bwMode="auto">
          <a:xfrm>
            <a:off x="3562350" y="28575"/>
            <a:ext cx="1009650" cy="1428750"/>
          </a:xfrm>
          <a:prstGeom prst="rect">
            <a:avLst/>
          </a:prstGeom>
          <a:noFill/>
          <a:ln w="9525">
            <a:noFill/>
            <a:miter lim="800000"/>
            <a:headEnd/>
            <a:tailEnd/>
          </a:ln>
        </p:spPr>
      </p:pic>
      <p:pic>
        <p:nvPicPr>
          <p:cNvPr id="24581" name="Picture 1" descr="Erasmus+-logo"/>
          <p:cNvPicPr>
            <a:picLocks noChangeAspect="1" noChangeArrowheads="1"/>
          </p:cNvPicPr>
          <p:nvPr/>
        </p:nvPicPr>
        <p:blipFill>
          <a:blip r:embed="rId5"/>
          <a:srcRect/>
          <a:stretch>
            <a:fillRect/>
          </a:stretch>
        </p:blipFill>
        <p:spPr bwMode="auto">
          <a:xfrm>
            <a:off x="5983288" y="868363"/>
            <a:ext cx="2190750" cy="476250"/>
          </a:xfrm>
          <a:prstGeom prst="rect">
            <a:avLst/>
          </a:prstGeom>
          <a:noFill/>
          <a:ln w="9525">
            <a:noFill/>
            <a:miter lim="800000"/>
            <a:headEnd/>
            <a:tailEnd/>
          </a:ln>
        </p:spPr>
      </p:pic>
      <p:pic>
        <p:nvPicPr>
          <p:cNvPr id="2" name="andreascurtPPT.avi">
            <a:hlinkClick r:id="" action="ppaction://media"/>
          </p:cNvPr>
          <p:cNvPicPr>
            <a:picLocks noChangeAspect="1" noChangeArrowheads="1"/>
          </p:cNvPicPr>
          <p:nvPr>
            <p:ph idx="1"/>
            <a:videoFile r:link="rId1"/>
          </p:nvPr>
        </p:nvPicPr>
        <p:blipFill>
          <a:blip r:embed="rId6"/>
          <a:srcRect/>
          <a:stretch>
            <a:fillRect/>
          </a:stretch>
        </p:blipFill>
        <p:spPr>
          <a:xfrm>
            <a:off x="2538413" y="2222500"/>
            <a:ext cx="6899275" cy="3881438"/>
          </a:xfrm>
        </p:spPr>
      </p:pic>
    </p:spTree>
  </p:cSld>
  <p:clrMapOvr>
    <a:masterClrMapping/>
  </p:clrMapOvr>
  <p:timing>
    <p:tnLst>
      <p:par>
        <p:cTn id="1" dur="indefinite" restart="never" nodeType="tmRoot">
          <p:childTnLst>
            <p:video>
              <p:cMediaNode>
                <p:cTn id="2" fill="hold" display="1">
                  <p:stCondLst>
                    <p:cond delay="indefinite"/>
                  </p:stCondLst>
                  <p:endCondLst>
                    <p:cond evt="onNext" delay="">
                      <p:tgtEl>
                        <p:sldTgt/>
                      </p:tgtEl>
                    </p:cond>
                    <p:cond evt="onPrev" delay="">
                      <p:tgtEl>
                        <p:sldTgt/>
                      </p:tgtEl>
                    </p:cond>
                  </p:end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nodeType="clickPar">
                      <p:stCondLst>
                        <p:cond delay="0"/>
                      </p:stCondLst>
                      <p:childTnLst>
                        <p:par>
                          <p:cTn id="5" fill="hold" nodeType="withGroup">
                            <p:stCondLst>
                              <p:cond delay="0"/>
                            </p:stCondLst>
                            <p:childTnLst>
                              <p:par>
                                <p:cTn id="6" presetID="1" presetClass="mediacall" presetSubtype="0" fill="hold" nodeType="clickEffect">
                                  <p:stCondLst>
                                    <p:cond delay="0"/>
                                  </p:stCondLst>
                                  <p:childTnLst>
                                    <p:cmd type="call" cmd="togglePause">
                                      <p:cBhvr>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a:xfrm>
            <a:off x="3562350" y="2076450"/>
            <a:ext cx="3275013" cy="720725"/>
          </a:xfrm>
        </p:spPr>
        <p:txBody>
          <a:bodyPr/>
          <a:lstStyle/>
          <a:p>
            <a:pPr eaLnBrk="1" hangingPunct="1"/>
            <a:r>
              <a:rPr lang="en-US" altLang="en-US" smtClean="0">
                <a:latin typeface="Georgia" pitchFamily="18" charset="0"/>
                <a:cs typeface="Times New Roman" pitchFamily="18" charset="0"/>
              </a:rPr>
              <a:t>EVALUATION </a:t>
            </a:r>
            <a:endParaRPr lang="ro-RO" altLang="en-US" smtClean="0">
              <a:latin typeface="Georgia" pitchFamily="18" charset="0"/>
              <a:cs typeface="Times New Roman" pitchFamily="18" charset="0"/>
            </a:endParaRPr>
          </a:p>
        </p:txBody>
      </p:sp>
      <p:sp>
        <p:nvSpPr>
          <p:cNvPr id="25603" name="Content Placeholder 2"/>
          <p:cNvSpPr>
            <a:spLocks noGrp="1" noChangeArrowheads="1"/>
          </p:cNvSpPr>
          <p:nvPr>
            <p:ph idx="1"/>
          </p:nvPr>
        </p:nvSpPr>
        <p:spPr>
          <a:xfrm>
            <a:off x="638175" y="2797175"/>
            <a:ext cx="9161463" cy="3495675"/>
          </a:xfrm>
        </p:spPr>
        <p:txBody>
          <a:bodyPr/>
          <a:lstStyle/>
          <a:p>
            <a:pPr eaLnBrk="1" hangingPunct="1"/>
            <a:r>
              <a:rPr lang="en-US" altLang="en-US" sz="2200" smtClean="0"/>
              <a:t>Systematic observation of pupils</a:t>
            </a:r>
          </a:p>
          <a:p>
            <a:pPr eaLnBrk="1" hangingPunct="1"/>
            <a:r>
              <a:rPr lang="en-US" altLang="en-US" sz="2200" smtClean="0"/>
              <a:t>Interpretations of pieces of classical music in accordance to the experiments carried out</a:t>
            </a:r>
          </a:p>
          <a:p>
            <a:pPr eaLnBrk="1" hangingPunct="1"/>
            <a:r>
              <a:rPr lang="en-US" altLang="en-US" sz="2200" smtClean="0"/>
              <a:t>Identification of similarities and differences between liquids, solids and other particles</a:t>
            </a:r>
          </a:p>
          <a:p>
            <a:pPr eaLnBrk="1" hangingPunct="1"/>
            <a:r>
              <a:rPr lang="en-US" altLang="en-US" sz="2200" smtClean="0"/>
              <a:t>Answering questions about the dissolution of liquids, solids, the role of colour additives and the capillarity of particles</a:t>
            </a:r>
          </a:p>
          <a:p>
            <a:pPr eaLnBrk="1" hangingPunct="1"/>
            <a:r>
              <a:rPr lang="en-US" altLang="en-US" sz="2200" smtClean="0"/>
              <a:t>Completion of experiments while listening to certain pieces of music</a:t>
            </a:r>
          </a:p>
          <a:p>
            <a:pPr eaLnBrk="1" hangingPunct="1">
              <a:buFont typeface="Wingdings 3" pitchFamily="18" charset="2"/>
              <a:buNone/>
            </a:pPr>
            <a:endParaRPr lang="en-US" altLang="en-US" sz="2200" smtClean="0"/>
          </a:p>
        </p:txBody>
      </p:sp>
      <p:pic>
        <p:nvPicPr>
          <p:cNvPr id="25604"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25605"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25606"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a:xfrm>
            <a:off x="950913" y="1778000"/>
            <a:ext cx="8596312" cy="1320800"/>
          </a:xfrm>
        </p:spPr>
        <p:txBody>
          <a:bodyPr/>
          <a:lstStyle/>
          <a:p>
            <a:pPr eaLnBrk="1" hangingPunct="1"/>
            <a:r>
              <a:rPr lang="en-US" altLang="en-US" sz="3200" smtClean="0">
                <a:latin typeface="Times New Roman" pitchFamily="18" charset="0"/>
                <a:cs typeface="Times New Roman" pitchFamily="18" charset="0"/>
              </a:rPr>
              <a:t>IMPACT EVALUATION: BEFORE AND AFTER</a:t>
            </a:r>
            <a:endParaRPr lang="ro-RO" altLang="en-US" sz="3200" smtClean="0">
              <a:latin typeface="Times New Roman" pitchFamily="18" charset="0"/>
              <a:cs typeface="Times New Roman" pitchFamily="18" charset="0"/>
            </a:endParaRPr>
          </a:p>
        </p:txBody>
      </p:sp>
      <p:pic>
        <p:nvPicPr>
          <p:cNvPr id="26627"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26628"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26629"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graphicFrame>
        <p:nvGraphicFramePr>
          <p:cNvPr id="7" name="Chart 6"/>
          <p:cNvGraphicFramePr/>
          <p:nvPr/>
        </p:nvGraphicFramePr>
        <p:xfrm>
          <a:off x="1811907" y="2398592"/>
          <a:ext cx="6362130" cy="397491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noChangeArrowheads="1"/>
          </p:cNvSpPr>
          <p:nvPr>
            <p:ph type="title"/>
          </p:nvPr>
        </p:nvSpPr>
        <p:spPr>
          <a:xfrm>
            <a:off x="520700" y="1577975"/>
            <a:ext cx="9537700" cy="806450"/>
          </a:xfrm>
        </p:spPr>
        <p:txBody>
          <a:bodyPr>
            <a:normAutofit fontScale="90000"/>
          </a:bodyPr>
          <a:lstStyle/>
          <a:p>
            <a:pPr algn="ctr" eaLnBrk="1" hangingPunct="1">
              <a:defRPr/>
            </a:pPr>
            <a:r>
              <a:rPr lang="ro-RO" altLang="en-US" sz="2900" smtClean="0">
                <a:latin typeface="Times New Roman" panose="02020603050405020304" pitchFamily="18" charset="0"/>
                <a:cs typeface="Times New Roman" panose="02020603050405020304" pitchFamily="18" charset="0"/>
              </a:rPr>
              <a:t>I can explain dissolution of liquids to my cat now!</a:t>
            </a:r>
            <a:br>
              <a:rPr lang="ro-RO" altLang="en-US" sz="2900" smtClean="0">
                <a:latin typeface="Times New Roman" panose="02020603050405020304" pitchFamily="18" charset="0"/>
                <a:cs typeface="Times New Roman" panose="02020603050405020304" pitchFamily="18" charset="0"/>
              </a:rPr>
            </a:br>
            <a:r>
              <a:rPr lang="ro-RO" altLang="en-US" sz="2900" smtClean="0">
                <a:latin typeface="Times New Roman" panose="02020603050405020304" pitchFamily="18" charset="0"/>
                <a:cs typeface="Times New Roman" panose="02020603050405020304" pitchFamily="18" charset="0"/>
              </a:rPr>
              <a:t>I will tell her that I can practice my everyday violin exercises underwater…</a:t>
            </a:r>
          </a:p>
        </p:txBody>
      </p:sp>
      <p:pic>
        <p:nvPicPr>
          <p:cNvPr id="27651"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27652"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27653"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pic>
        <p:nvPicPr>
          <p:cNvPr id="27654" name="Picture 2" descr="Imagini pentru happiness animals cartoon"/>
          <p:cNvPicPr>
            <a:picLocks noChangeAspect="1" noChangeArrowheads="1"/>
          </p:cNvPicPr>
          <p:nvPr/>
        </p:nvPicPr>
        <p:blipFill>
          <a:blip r:embed="rId5"/>
          <a:srcRect/>
          <a:stretch>
            <a:fillRect/>
          </a:stretch>
        </p:blipFill>
        <p:spPr bwMode="auto">
          <a:xfrm>
            <a:off x="920750" y="2843213"/>
            <a:ext cx="4368800" cy="3906837"/>
          </a:xfrm>
          <a:prstGeom prst="rect">
            <a:avLst/>
          </a:prstGeom>
          <a:noFill/>
          <a:ln w="9525">
            <a:noFill/>
            <a:miter lim="800000"/>
            <a:headEnd/>
            <a:tailEnd/>
          </a:ln>
        </p:spPr>
      </p:pic>
      <p:pic>
        <p:nvPicPr>
          <p:cNvPr id="27655" name="Picture 6" descr="Imagini pentru playing violin cartoon"/>
          <p:cNvPicPr>
            <a:picLocks noChangeAspect="1" noChangeArrowheads="1"/>
          </p:cNvPicPr>
          <p:nvPr/>
        </p:nvPicPr>
        <p:blipFill>
          <a:blip r:embed="rId6"/>
          <a:srcRect/>
          <a:stretch>
            <a:fillRect/>
          </a:stretch>
        </p:blipFill>
        <p:spPr bwMode="auto">
          <a:xfrm>
            <a:off x="6276975" y="3894138"/>
            <a:ext cx="2290763" cy="296386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a:xfrm>
            <a:off x="1652588" y="2187575"/>
            <a:ext cx="7200900" cy="814388"/>
          </a:xfrm>
        </p:spPr>
        <p:txBody>
          <a:bodyPr/>
          <a:lstStyle/>
          <a:p>
            <a:pPr eaLnBrk="1" hangingPunct="1"/>
            <a:r>
              <a:rPr lang="en-US" altLang="en-US" b="1" smtClean="0">
                <a:latin typeface="Georgia" pitchFamily="18" charset="0"/>
              </a:rPr>
              <a:t>PRIMARY SCHOOL: 3</a:t>
            </a:r>
            <a:r>
              <a:rPr lang="en-US" altLang="en-US" b="1" baseline="30000" smtClean="0">
                <a:latin typeface="Georgia" pitchFamily="18" charset="0"/>
              </a:rPr>
              <a:t>rd</a:t>
            </a:r>
            <a:r>
              <a:rPr lang="en-US" altLang="en-US" b="1" smtClean="0">
                <a:latin typeface="Georgia" pitchFamily="18" charset="0"/>
              </a:rPr>
              <a:t> grade</a:t>
            </a:r>
            <a:endParaRPr lang="ro-RO" altLang="en-US" b="1" smtClean="0">
              <a:latin typeface="Georgia" pitchFamily="18" charset="0"/>
            </a:endParaRPr>
          </a:p>
        </p:txBody>
      </p:sp>
      <p:sp>
        <p:nvSpPr>
          <p:cNvPr id="28675" name="Content Placeholder 2"/>
          <p:cNvSpPr>
            <a:spLocks noGrp="1" noChangeArrowheads="1"/>
          </p:cNvSpPr>
          <p:nvPr>
            <p:ph idx="1"/>
          </p:nvPr>
        </p:nvSpPr>
        <p:spPr>
          <a:xfrm>
            <a:off x="974725" y="3906838"/>
            <a:ext cx="7466013" cy="2417762"/>
          </a:xfrm>
        </p:spPr>
        <p:txBody>
          <a:bodyPr/>
          <a:lstStyle/>
          <a:p>
            <a:pPr algn="ctr" eaLnBrk="1" hangingPunct="1">
              <a:lnSpc>
                <a:spcPct val="90000"/>
              </a:lnSpc>
            </a:pPr>
            <a:r>
              <a:rPr lang="en-US" altLang="en-US" sz="2000" smtClean="0">
                <a:latin typeface="Georgia" pitchFamily="18" charset="0"/>
              </a:rPr>
              <a:t>PERIOD: 8 –</a:t>
            </a:r>
            <a:r>
              <a:rPr lang="ro-RO" altLang="en-US" sz="2000" smtClean="0">
                <a:latin typeface="Georgia" pitchFamily="18" charset="0"/>
              </a:rPr>
              <a:t> 19 May</a:t>
            </a:r>
            <a:r>
              <a:rPr lang="en-US" altLang="en-US" sz="2000" smtClean="0">
                <a:latin typeface="Georgia" pitchFamily="18" charset="0"/>
              </a:rPr>
              <a:t>  2017</a:t>
            </a:r>
          </a:p>
          <a:p>
            <a:pPr algn="ctr" eaLnBrk="1" hangingPunct="1">
              <a:lnSpc>
                <a:spcPct val="90000"/>
              </a:lnSpc>
            </a:pPr>
            <a:r>
              <a:rPr lang="en-US" altLang="en-US" sz="2000" smtClean="0">
                <a:latin typeface="Georgia" pitchFamily="18" charset="0"/>
              </a:rPr>
              <a:t>Number of students: 27</a:t>
            </a:r>
          </a:p>
          <a:p>
            <a:pPr algn="ctr" eaLnBrk="1" hangingPunct="1">
              <a:lnSpc>
                <a:spcPct val="90000"/>
              </a:lnSpc>
            </a:pPr>
            <a:r>
              <a:rPr lang="en-US" altLang="en-US" sz="2000" smtClean="0">
                <a:latin typeface="Georgia" pitchFamily="18" charset="0"/>
              </a:rPr>
              <a:t>SUBJECT: Natural Sciences</a:t>
            </a:r>
          </a:p>
          <a:p>
            <a:pPr algn="ctr" eaLnBrk="1" hangingPunct="1">
              <a:lnSpc>
                <a:spcPct val="90000"/>
              </a:lnSpc>
            </a:pPr>
            <a:r>
              <a:rPr lang="en-US" altLang="en-US" sz="2000" smtClean="0">
                <a:latin typeface="Georgia" pitchFamily="18" charset="0"/>
              </a:rPr>
              <a:t>LEARNING UNIT: </a:t>
            </a:r>
            <a:r>
              <a:rPr lang="en-US" altLang="en-US" sz="2400" i="1" smtClean="0">
                <a:latin typeface="Georgia" pitchFamily="18" charset="0"/>
              </a:rPr>
              <a:t>Lifeless Particles</a:t>
            </a:r>
            <a:endParaRPr lang="en-US" altLang="en-US" sz="2000" smtClean="0">
              <a:latin typeface="Georgia" pitchFamily="18" charset="0"/>
            </a:endParaRPr>
          </a:p>
          <a:p>
            <a:pPr algn="ctr" eaLnBrk="1" hangingPunct="1">
              <a:lnSpc>
                <a:spcPct val="90000"/>
              </a:lnSpc>
            </a:pPr>
            <a:r>
              <a:rPr lang="en-US" altLang="en-US" sz="2000" smtClean="0">
                <a:latin typeface="Georgia" pitchFamily="18" charset="0"/>
              </a:rPr>
              <a:t>LESSONS: revising knowledge regarding seasons through music</a:t>
            </a:r>
          </a:p>
          <a:p>
            <a:pPr eaLnBrk="1" hangingPunct="1">
              <a:lnSpc>
                <a:spcPct val="90000"/>
              </a:lnSpc>
              <a:buFont typeface="Wingdings 3" pitchFamily="18" charset="2"/>
              <a:buNone/>
            </a:pPr>
            <a:endParaRPr lang="ro-RO" altLang="en-US" sz="1700" smtClean="0">
              <a:latin typeface="Georgia" pitchFamily="18" charset="0"/>
            </a:endParaRPr>
          </a:p>
        </p:txBody>
      </p:sp>
      <p:sp>
        <p:nvSpPr>
          <p:cNvPr id="28676" name="Title 1"/>
          <p:cNvSpPr txBox="1">
            <a:spLocks noChangeArrowheads="1"/>
          </p:cNvSpPr>
          <p:nvPr/>
        </p:nvSpPr>
        <p:spPr bwMode="auto">
          <a:xfrm>
            <a:off x="1298575" y="2930525"/>
            <a:ext cx="7908925" cy="814388"/>
          </a:xfrm>
          <a:prstGeom prst="rect">
            <a:avLst/>
          </a:prstGeom>
          <a:noFill/>
          <a:ln w="9525">
            <a:noFill/>
            <a:miter lim="800000"/>
            <a:headEnd/>
            <a:tailEnd/>
          </a:ln>
        </p:spPr>
        <p:txBody>
          <a:bodyPr anchor="ctr"/>
          <a:lstStyle/>
          <a:p>
            <a:pPr algn="ctr" eaLnBrk="1" hangingPunct="1">
              <a:lnSpc>
                <a:spcPct val="90000"/>
              </a:lnSpc>
              <a:buFont typeface="Wingdings 3" pitchFamily="18" charset="2"/>
              <a:buNone/>
            </a:pPr>
            <a:r>
              <a:rPr lang="en-US" altLang="en-US" sz="2800">
                <a:latin typeface="Georgia" pitchFamily="18" charset="0"/>
              </a:rPr>
              <a:t>CHARACTERISTICS AND TRANFORMATIONS OF LIFELESS PARTICLES </a:t>
            </a:r>
            <a:endParaRPr lang="ro-RO" altLang="en-US" sz="2800">
              <a:latin typeface="Georgia" pitchFamily="18" charset="0"/>
            </a:endParaRPr>
          </a:p>
        </p:txBody>
      </p:sp>
      <p:pic>
        <p:nvPicPr>
          <p:cNvPr id="28677"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28678"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28679"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noChangeArrowheads="1"/>
          </p:cNvSpPr>
          <p:nvPr>
            <p:ph type="title"/>
          </p:nvPr>
        </p:nvSpPr>
        <p:spPr>
          <a:xfrm>
            <a:off x="534988" y="2212975"/>
            <a:ext cx="9315450" cy="530225"/>
          </a:xfrm>
        </p:spPr>
        <p:txBody>
          <a:bodyPr/>
          <a:lstStyle/>
          <a:p>
            <a:pPr algn="ctr" eaLnBrk="1" hangingPunct="1"/>
            <a:r>
              <a:rPr lang="en-US" altLang="en-US" sz="2700" b="1" smtClean="0">
                <a:latin typeface="Times New Roman" pitchFamily="18" charset="0"/>
                <a:cs typeface="Times New Roman" pitchFamily="18" charset="0"/>
              </a:rPr>
              <a:t>COMPETENCES  IN SCIENCES</a:t>
            </a:r>
            <a:endParaRPr lang="ro-RO" altLang="en-US" sz="2700" b="1" smtClean="0">
              <a:latin typeface="Times New Roman" pitchFamily="18" charset="0"/>
              <a:cs typeface="Times New Roman" pitchFamily="18" charset="0"/>
            </a:endParaRPr>
          </a:p>
        </p:txBody>
      </p:sp>
      <p:sp>
        <p:nvSpPr>
          <p:cNvPr id="29699" name="Content Placeholder 2"/>
          <p:cNvSpPr>
            <a:spLocks noGrp="1" noChangeArrowheads="1"/>
          </p:cNvSpPr>
          <p:nvPr>
            <p:ph idx="1"/>
          </p:nvPr>
        </p:nvSpPr>
        <p:spPr>
          <a:xfrm>
            <a:off x="393700" y="2830513"/>
            <a:ext cx="9002713" cy="3160712"/>
          </a:xfrm>
        </p:spPr>
        <p:txBody>
          <a:bodyPr/>
          <a:lstStyle/>
          <a:p>
            <a:pPr algn="ctr" eaLnBrk="1" hangingPunct="1"/>
            <a:r>
              <a:rPr lang="en-US" altLang="en-US" sz="2800" smtClean="0">
                <a:latin typeface="Times New Roman" pitchFamily="18" charset="0"/>
                <a:cs typeface="Times New Roman" pitchFamily="18" charset="0"/>
              </a:rPr>
              <a:t>Exploration of the characteristics of particles, phenomena and processes</a:t>
            </a:r>
          </a:p>
          <a:p>
            <a:pPr algn="ctr" eaLnBrk="1" hangingPunct="1"/>
            <a:r>
              <a:rPr lang="en-US" altLang="en-US" sz="2800" smtClean="0">
                <a:latin typeface="Times New Roman" pitchFamily="18" charset="0"/>
                <a:cs typeface="Times New Roman" pitchFamily="18" charset="0"/>
              </a:rPr>
              <a:t>Investigation of the environment using specific tools and procedures</a:t>
            </a:r>
          </a:p>
          <a:p>
            <a:pPr algn="ctr" eaLnBrk="1" hangingPunct="1"/>
            <a:r>
              <a:rPr lang="en-US" altLang="en-US" sz="2800" smtClean="0">
                <a:latin typeface="Times New Roman" pitchFamily="18" charset="0"/>
                <a:cs typeface="Times New Roman" pitchFamily="18" charset="0"/>
              </a:rPr>
              <a:t>Solving daily life problems </a:t>
            </a:r>
            <a:endParaRPr lang="ro-RO" altLang="en-US" sz="2800" smtClean="0">
              <a:latin typeface="Times New Roman" pitchFamily="18" charset="0"/>
              <a:cs typeface="Times New Roman" pitchFamily="18" charset="0"/>
            </a:endParaRPr>
          </a:p>
        </p:txBody>
      </p:sp>
      <p:pic>
        <p:nvPicPr>
          <p:cNvPr id="29700"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29701"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29702"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noChangeArrowheads="1"/>
          </p:cNvSpPr>
          <p:nvPr>
            <p:ph type="title"/>
          </p:nvPr>
        </p:nvSpPr>
        <p:spPr>
          <a:xfrm>
            <a:off x="1017588" y="2435225"/>
            <a:ext cx="8597900" cy="671513"/>
          </a:xfrm>
        </p:spPr>
        <p:txBody>
          <a:bodyPr/>
          <a:lstStyle/>
          <a:p>
            <a:pPr eaLnBrk="1" hangingPunct="1"/>
            <a:r>
              <a:rPr lang="en-US" altLang="en-US" smtClean="0">
                <a:latin typeface="Times New Roman" pitchFamily="18" charset="0"/>
                <a:cs typeface="Times New Roman" pitchFamily="18" charset="0"/>
              </a:rPr>
              <a:t>OBJECTIVES / AIMS OF THE LESSONS</a:t>
            </a:r>
            <a:endParaRPr lang="ro-RO" altLang="en-US" smtClean="0">
              <a:latin typeface="Times New Roman" pitchFamily="18" charset="0"/>
              <a:cs typeface="Times New Roman" pitchFamily="18" charset="0"/>
            </a:endParaRPr>
          </a:p>
        </p:txBody>
      </p:sp>
      <p:sp>
        <p:nvSpPr>
          <p:cNvPr id="30723" name="Content Placeholder 2"/>
          <p:cNvSpPr>
            <a:spLocks noGrp="1" noChangeArrowheads="1"/>
          </p:cNvSpPr>
          <p:nvPr>
            <p:ph idx="1"/>
          </p:nvPr>
        </p:nvSpPr>
        <p:spPr>
          <a:xfrm>
            <a:off x="525463" y="3106738"/>
            <a:ext cx="9090025" cy="2987675"/>
          </a:xfrm>
        </p:spPr>
        <p:txBody>
          <a:bodyPr/>
          <a:lstStyle/>
          <a:p>
            <a:pPr algn="ctr" eaLnBrk="1" hangingPunct="1"/>
            <a:r>
              <a:rPr lang="en-US" altLang="en-US" sz="3000" smtClean="0">
                <a:latin typeface="Times New Roman" pitchFamily="18" charset="0"/>
                <a:cs typeface="Times New Roman" pitchFamily="18" charset="0"/>
              </a:rPr>
              <a:t>Observation of seasons and identification of their characteristics</a:t>
            </a:r>
          </a:p>
          <a:p>
            <a:pPr algn="ctr" eaLnBrk="1" hangingPunct="1"/>
            <a:r>
              <a:rPr lang="en-US" altLang="en-US" sz="3000" smtClean="0">
                <a:latin typeface="Times New Roman" pitchFamily="18" charset="0"/>
                <a:cs typeface="Times New Roman" pitchFamily="18" charset="0"/>
              </a:rPr>
              <a:t>Recognition of the features of the seasons presented</a:t>
            </a:r>
          </a:p>
          <a:p>
            <a:pPr algn="ctr" eaLnBrk="1" hangingPunct="1"/>
            <a:r>
              <a:rPr lang="en-US" altLang="en-US" sz="3000" smtClean="0">
                <a:latin typeface="Times New Roman" pitchFamily="18" charset="0"/>
                <a:cs typeface="Times New Roman" pitchFamily="18" charset="0"/>
              </a:rPr>
              <a:t>Asking questions leading to the necessity of investigation in order to find out the answers</a:t>
            </a:r>
          </a:p>
        </p:txBody>
      </p:sp>
      <p:pic>
        <p:nvPicPr>
          <p:cNvPr id="30724"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30725"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30726"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noChangeArrowheads="1"/>
          </p:cNvSpPr>
          <p:nvPr>
            <p:ph type="title"/>
          </p:nvPr>
        </p:nvSpPr>
        <p:spPr>
          <a:xfrm>
            <a:off x="2538413" y="1760538"/>
            <a:ext cx="4954587" cy="720725"/>
          </a:xfrm>
        </p:spPr>
        <p:txBody>
          <a:bodyPr/>
          <a:lstStyle/>
          <a:p>
            <a:pPr eaLnBrk="1" hangingPunct="1"/>
            <a:r>
              <a:rPr lang="ro-RO" altLang="en-US" sz="3200" smtClean="0">
                <a:latin typeface="Georgia" pitchFamily="18" charset="0"/>
                <a:cs typeface="Times New Roman" pitchFamily="18" charset="0"/>
              </a:rPr>
              <a:t>Seasons in Art: painting</a:t>
            </a:r>
          </a:p>
        </p:txBody>
      </p:sp>
      <p:pic>
        <p:nvPicPr>
          <p:cNvPr id="31747"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31748"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31749"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pic>
        <p:nvPicPr>
          <p:cNvPr id="31750" name="Picture 6" descr="Imagini pentru anotimpurile pictate"/>
          <p:cNvPicPr>
            <a:picLocks noChangeAspect="1" noChangeArrowheads="1"/>
          </p:cNvPicPr>
          <p:nvPr/>
        </p:nvPicPr>
        <p:blipFill>
          <a:blip r:embed="rId5"/>
          <a:srcRect/>
          <a:stretch>
            <a:fillRect/>
          </a:stretch>
        </p:blipFill>
        <p:spPr bwMode="auto">
          <a:xfrm>
            <a:off x="1882775" y="2339975"/>
            <a:ext cx="6154738" cy="416401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a:xfrm>
            <a:off x="0" y="3402013"/>
            <a:ext cx="3524250" cy="631825"/>
          </a:xfrm>
        </p:spPr>
        <p:txBody>
          <a:bodyPr/>
          <a:lstStyle/>
          <a:p>
            <a:pPr algn="ctr" eaLnBrk="1" hangingPunct="1"/>
            <a:r>
              <a:rPr lang="en-US" altLang="en-US" sz="2800" smtClean="0">
                <a:latin typeface="Georgia" pitchFamily="18" charset="0"/>
              </a:rPr>
              <a:t>ORGANISATION</a:t>
            </a:r>
            <a:endParaRPr lang="ro-RO" altLang="en-US" sz="2800" smtClean="0">
              <a:latin typeface="Georgia" pitchFamily="18" charset="0"/>
            </a:endParaRPr>
          </a:p>
        </p:txBody>
      </p:sp>
      <p:sp>
        <p:nvSpPr>
          <p:cNvPr id="32771" name="Content Placeholder 2"/>
          <p:cNvSpPr>
            <a:spLocks noGrp="1" noChangeArrowheads="1"/>
          </p:cNvSpPr>
          <p:nvPr>
            <p:ph idx="1"/>
          </p:nvPr>
        </p:nvSpPr>
        <p:spPr>
          <a:xfrm>
            <a:off x="161925" y="4033838"/>
            <a:ext cx="3181350" cy="2071687"/>
          </a:xfrm>
        </p:spPr>
        <p:txBody>
          <a:bodyPr/>
          <a:lstStyle/>
          <a:p>
            <a:pPr algn="ctr" eaLnBrk="1" hangingPunct="1"/>
            <a:r>
              <a:rPr lang="en-US" altLang="en-US" sz="2400" smtClean="0">
                <a:latin typeface="Georgia" pitchFamily="18" charset="0"/>
              </a:rPr>
              <a:t>Individual</a:t>
            </a:r>
          </a:p>
          <a:p>
            <a:pPr algn="ctr" eaLnBrk="1" hangingPunct="1"/>
            <a:r>
              <a:rPr lang="en-US" altLang="en-US" sz="2400" smtClean="0">
                <a:latin typeface="Georgia" pitchFamily="18" charset="0"/>
              </a:rPr>
              <a:t>Team work</a:t>
            </a:r>
          </a:p>
          <a:p>
            <a:pPr algn="ctr" eaLnBrk="1" hangingPunct="1"/>
            <a:r>
              <a:rPr lang="en-US" altLang="en-US" sz="2400" smtClean="0">
                <a:latin typeface="Georgia" pitchFamily="18" charset="0"/>
              </a:rPr>
              <a:t>Whole class interaction</a:t>
            </a:r>
            <a:endParaRPr lang="ro-RO" altLang="en-US" sz="2400" smtClean="0">
              <a:latin typeface="Georgia" pitchFamily="18" charset="0"/>
            </a:endParaRPr>
          </a:p>
        </p:txBody>
      </p:sp>
      <p:sp>
        <p:nvSpPr>
          <p:cNvPr id="32772" name="Title 1"/>
          <p:cNvSpPr txBox="1">
            <a:spLocks noChangeArrowheads="1"/>
          </p:cNvSpPr>
          <p:nvPr/>
        </p:nvSpPr>
        <p:spPr bwMode="auto">
          <a:xfrm>
            <a:off x="4649788" y="1982788"/>
            <a:ext cx="3524250" cy="711200"/>
          </a:xfrm>
          <a:prstGeom prst="rect">
            <a:avLst/>
          </a:prstGeom>
          <a:noFill/>
          <a:ln w="9525">
            <a:noFill/>
            <a:miter lim="800000"/>
            <a:headEnd/>
            <a:tailEnd/>
          </a:ln>
        </p:spPr>
        <p:txBody>
          <a:bodyPr anchor="ctr"/>
          <a:lstStyle/>
          <a:p>
            <a:pPr algn="ctr" eaLnBrk="1" hangingPunct="1">
              <a:lnSpc>
                <a:spcPct val="90000"/>
              </a:lnSpc>
              <a:buFont typeface="Arial" charset="0"/>
              <a:buNone/>
            </a:pPr>
            <a:r>
              <a:rPr lang="ro-RO" altLang="en-US" sz="3200">
                <a:solidFill>
                  <a:srgbClr val="94DE61"/>
                </a:solidFill>
                <a:latin typeface="Georgia" pitchFamily="18" charset="0"/>
              </a:rPr>
              <a:t>RESOURCES</a:t>
            </a:r>
            <a:endParaRPr lang="ro-RO" altLang="en-US" sz="3200">
              <a:solidFill>
                <a:srgbClr val="3F7819"/>
              </a:solidFill>
              <a:latin typeface="Georgia" pitchFamily="18" charset="0"/>
            </a:endParaRPr>
          </a:p>
        </p:txBody>
      </p:sp>
      <p:sp>
        <p:nvSpPr>
          <p:cNvPr id="32773" name="Content Placeholder 2"/>
          <p:cNvSpPr txBox="1">
            <a:spLocks noChangeArrowheads="1"/>
          </p:cNvSpPr>
          <p:nvPr/>
        </p:nvSpPr>
        <p:spPr bwMode="auto">
          <a:xfrm>
            <a:off x="3562350" y="2693988"/>
            <a:ext cx="6286500" cy="3368675"/>
          </a:xfrm>
          <a:prstGeom prst="rect">
            <a:avLst/>
          </a:prstGeom>
          <a:noFill/>
          <a:ln w="9525">
            <a:noFill/>
            <a:miter lim="800000"/>
            <a:headEnd/>
            <a:tailEnd/>
          </a:ln>
        </p:spPr>
        <p:txBody>
          <a:bodyPr/>
          <a:lstStyle/>
          <a:p>
            <a:pPr marL="228600" indent="-228600" eaLnBrk="1" hangingPunct="1">
              <a:lnSpc>
                <a:spcPct val="90000"/>
              </a:lnSpc>
              <a:spcBef>
                <a:spcPts val="1000"/>
              </a:spcBef>
              <a:buFont typeface="Wingdings" pitchFamily="2" charset="2"/>
              <a:buChar char="Ø"/>
            </a:pPr>
            <a:r>
              <a:rPr lang="en-US" altLang="en-US" sz="2200">
                <a:latin typeface="Georgia" pitchFamily="18" charset="0"/>
              </a:rPr>
              <a:t>Handouts with the lyrics of songs about the seasons</a:t>
            </a:r>
          </a:p>
          <a:p>
            <a:pPr marL="228600" indent="-228600" eaLnBrk="1" hangingPunct="1">
              <a:lnSpc>
                <a:spcPct val="90000"/>
              </a:lnSpc>
              <a:spcBef>
                <a:spcPts val="1000"/>
              </a:spcBef>
              <a:buFont typeface="Wingdings" pitchFamily="2" charset="2"/>
              <a:buChar char="Ø"/>
            </a:pPr>
            <a:r>
              <a:rPr lang="en-US" altLang="en-US" sz="2200">
                <a:latin typeface="Georgia" pitchFamily="18" charset="0"/>
              </a:rPr>
              <a:t>Handouts with  drawings of a tree changing according to the season</a:t>
            </a:r>
          </a:p>
          <a:p>
            <a:pPr marL="228600" indent="-228600" eaLnBrk="1" hangingPunct="1">
              <a:lnSpc>
                <a:spcPct val="90000"/>
              </a:lnSpc>
              <a:spcBef>
                <a:spcPts val="1000"/>
              </a:spcBef>
              <a:buFont typeface="Wingdings" pitchFamily="2" charset="2"/>
              <a:buChar char="Ø"/>
            </a:pPr>
            <a:r>
              <a:rPr lang="en-US" altLang="en-US" sz="2200">
                <a:latin typeface="Georgia" pitchFamily="18" charset="0"/>
              </a:rPr>
              <a:t>Pictures illustrating specific elements for the four seasons</a:t>
            </a:r>
          </a:p>
          <a:p>
            <a:pPr marL="228600" indent="-228600" eaLnBrk="1" hangingPunct="1">
              <a:lnSpc>
                <a:spcPct val="90000"/>
              </a:lnSpc>
              <a:spcBef>
                <a:spcPts val="1000"/>
              </a:spcBef>
              <a:buFont typeface="Wingdings" pitchFamily="2" charset="2"/>
              <a:buChar char="Ø"/>
            </a:pPr>
            <a:r>
              <a:rPr lang="en-US" altLang="en-US" sz="2200">
                <a:latin typeface="Georgia" pitchFamily="18" charset="0"/>
              </a:rPr>
              <a:t>A. Vivaldi (fragments from the four seasons)</a:t>
            </a:r>
          </a:p>
          <a:p>
            <a:pPr marL="228600" indent="-228600" eaLnBrk="1" hangingPunct="1">
              <a:lnSpc>
                <a:spcPct val="90000"/>
              </a:lnSpc>
              <a:spcBef>
                <a:spcPts val="1000"/>
              </a:spcBef>
              <a:buFont typeface="Wingdings" pitchFamily="2" charset="2"/>
              <a:buChar char="Ø"/>
            </a:pPr>
            <a:r>
              <a:rPr lang="en-US" altLang="en-US" sz="2200">
                <a:latin typeface="Georgia" pitchFamily="18" charset="0"/>
              </a:rPr>
              <a:t>The surprise basket containing cards with seasons</a:t>
            </a:r>
            <a:r>
              <a:rPr lang="ro-RO" altLang="en-US" sz="2200">
                <a:latin typeface="Georgia" pitchFamily="18" charset="0"/>
              </a:rPr>
              <a:t> and musical scores as small presents</a:t>
            </a:r>
            <a:endParaRPr lang="en-US" altLang="en-US" sz="2200">
              <a:latin typeface="Georgia" pitchFamily="18" charset="0"/>
            </a:endParaRPr>
          </a:p>
          <a:p>
            <a:pPr marL="228600" indent="-228600" eaLnBrk="1" hangingPunct="1">
              <a:lnSpc>
                <a:spcPct val="90000"/>
              </a:lnSpc>
              <a:spcBef>
                <a:spcPts val="1000"/>
              </a:spcBef>
              <a:buFont typeface="Wingdings 3" pitchFamily="18" charset="2"/>
              <a:buNone/>
            </a:pPr>
            <a:endParaRPr lang="en-US" altLang="en-US" sz="2800">
              <a:latin typeface="Georgia" pitchFamily="18" charset="0"/>
            </a:endParaRPr>
          </a:p>
          <a:p>
            <a:pPr marL="228600" indent="-228600" eaLnBrk="1" hangingPunct="1">
              <a:lnSpc>
                <a:spcPct val="90000"/>
              </a:lnSpc>
              <a:spcBef>
                <a:spcPts val="1000"/>
              </a:spcBef>
              <a:buFont typeface="Arial" charset="0"/>
              <a:buChar char="•"/>
            </a:pPr>
            <a:endParaRPr lang="en-US" altLang="en-US" sz="2800">
              <a:latin typeface="Georgia" pitchFamily="18" charset="0"/>
            </a:endParaRPr>
          </a:p>
          <a:p>
            <a:pPr marL="228600" indent="-228600" eaLnBrk="1" hangingPunct="1">
              <a:lnSpc>
                <a:spcPct val="90000"/>
              </a:lnSpc>
              <a:spcBef>
                <a:spcPts val="1000"/>
              </a:spcBef>
              <a:buFont typeface="Arial" charset="0"/>
              <a:buChar char="•"/>
            </a:pPr>
            <a:endParaRPr lang="en-US" altLang="en-US" sz="2800" i="1">
              <a:latin typeface="Georgia" pitchFamily="18" charset="0"/>
            </a:endParaRPr>
          </a:p>
          <a:p>
            <a:pPr marL="228600" indent="-228600" eaLnBrk="1" hangingPunct="1">
              <a:lnSpc>
                <a:spcPct val="90000"/>
              </a:lnSpc>
              <a:spcBef>
                <a:spcPts val="1000"/>
              </a:spcBef>
              <a:buFont typeface="Arial" charset="0"/>
              <a:buChar char="•"/>
            </a:pPr>
            <a:endParaRPr lang="ro-RO" altLang="en-US" sz="2800" i="1">
              <a:latin typeface="Georgia" pitchFamily="18" charset="0"/>
            </a:endParaRPr>
          </a:p>
        </p:txBody>
      </p:sp>
      <p:pic>
        <p:nvPicPr>
          <p:cNvPr id="32774"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32775"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32776"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noChangeArrowheads="1"/>
          </p:cNvSpPr>
          <p:nvPr>
            <p:ph type="title"/>
          </p:nvPr>
        </p:nvSpPr>
        <p:spPr>
          <a:xfrm>
            <a:off x="282575" y="2211388"/>
            <a:ext cx="4953000" cy="720725"/>
          </a:xfrm>
        </p:spPr>
        <p:txBody>
          <a:bodyPr/>
          <a:lstStyle/>
          <a:p>
            <a:pPr algn="ctr" eaLnBrk="1" hangingPunct="1"/>
            <a:r>
              <a:rPr lang="ro-RO" altLang="en-US" sz="3200" smtClean="0">
                <a:latin typeface="Georgia" pitchFamily="18" charset="0"/>
                <a:cs typeface="Times New Roman" pitchFamily="18" charset="0"/>
              </a:rPr>
              <a:t>The Tree of Seasons</a:t>
            </a:r>
          </a:p>
        </p:txBody>
      </p:sp>
      <p:pic>
        <p:nvPicPr>
          <p:cNvPr id="33795"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33796"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33797"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pic>
        <p:nvPicPr>
          <p:cNvPr id="33798" name="Picture 2" descr="Imagini pentru anotimpurile pictate"/>
          <p:cNvPicPr>
            <a:picLocks noChangeAspect="1" noChangeArrowheads="1"/>
          </p:cNvPicPr>
          <p:nvPr/>
        </p:nvPicPr>
        <p:blipFill>
          <a:blip r:embed="rId5"/>
          <a:srcRect/>
          <a:stretch>
            <a:fillRect/>
          </a:stretch>
        </p:blipFill>
        <p:spPr bwMode="auto">
          <a:xfrm>
            <a:off x="344488" y="2835275"/>
            <a:ext cx="4741862" cy="3873500"/>
          </a:xfrm>
          <a:prstGeom prst="rect">
            <a:avLst/>
          </a:prstGeom>
          <a:noFill/>
          <a:ln w="9525">
            <a:noFill/>
            <a:miter lim="800000"/>
            <a:headEnd/>
            <a:tailEnd/>
          </a:ln>
        </p:spPr>
      </p:pic>
      <p:sp>
        <p:nvSpPr>
          <p:cNvPr id="33799" name="Title 1"/>
          <p:cNvSpPr txBox="1">
            <a:spLocks noChangeArrowheads="1"/>
          </p:cNvSpPr>
          <p:nvPr/>
        </p:nvSpPr>
        <p:spPr bwMode="auto">
          <a:xfrm>
            <a:off x="5308600" y="1597025"/>
            <a:ext cx="4954588" cy="720725"/>
          </a:xfrm>
          <a:prstGeom prst="rect">
            <a:avLst/>
          </a:prstGeom>
          <a:noFill/>
          <a:ln w="9525">
            <a:noFill/>
            <a:miter lim="800000"/>
            <a:headEnd/>
            <a:tailEnd/>
          </a:ln>
        </p:spPr>
        <p:txBody>
          <a:bodyPr/>
          <a:lstStyle/>
          <a:p>
            <a:pPr algn="ctr" eaLnBrk="1" hangingPunct="1">
              <a:buFont typeface="Wingdings 3" pitchFamily="18" charset="2"/>
              <a:buNone/>
            </a:pPr>
            <a:r>
              <a:rPr lang="ro-RO" altLang="en-US" sz="3200">
                <a:solidFill>
                  <a:schemeClr val="accent1"/>
                </a:solidFill>
                <a:latin typeface="Georgia" pitchFamily="18" charset="0"/>
                <a:cs typeface="Times New Roman" pitchFamily="18" charset="0"/>
              </a:rPr>
              <a:t>What happens?</a:t>
            </a:r>
          </a:p>
        </p:txBody>
      </p:sp>
      <p:pic>
        <p:nvPicPr>
          <p:cNvPr id="33800" name="Picture 4" descr="Imagini pentru anotimpurile pictate"/>
          <p:cNvPicPr>
            <a:picLocks noChangeAspect="1" noChangeArrowheads="1"/>
          </p:cNvPicPr>
          <p:nvPr/>
        </p:nvPicPr>
        <p:blipFill>
          <a:blip r:embed="rId6"/>
          <a:srcRect/>
          <a:stretch>
            <a:fillRect/>
          </a:stretch>
        </p:blipFill>
        <p:spPr bwMode="auto">
          <a:xfrm>
            <a:off x="5368925" y="2225675"/>
            <a:ext cx="4687888" cy="414813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a:xfrm>
            <a:off x="268288" y="1971675"/>
            <a:ext cx="9315450" cy="530225"/>
          </a:xfrm>
        </p:spPr>
        <p:txBody>
          <a:bodyPr/>
          <a:lstStyle/>
          <a:p>
            <a:pPr algn="ctr" eaLnBrk="1" hangingPunct="1"/>
            <a:r>
              <a:rPr lang="en-US" altLang="en-US" sz="2700" b="1" smtClean="0">
                <a:latin typeface="Times New Roman" pitchFamily="18" charset="0"/>
                <a:cs typeface="Times New Roman" pitchFamily="18" charset="0"/>
              </a:rPr>
              <a:t>COMPETENCES  IN SCIENCES</a:t>
            </a:r>
            <a:endParaRPr lang="ro-RO" altLang="en-US" sz="2700" b="1" smtClean="0">
              <a:latin typeface="Times New Roman" pitchFamily="18" charset="0"/>
              <a:cs typeface="Times New Roman" pitchFamily="18" charset="0"/>
            </a:endParaRPr>
          </a:p>
        </p:txBody>
      </p:sp>
      <p:sp>
        <p:nvSpPr>
          <p:cNvPr id="7171" name="Content Placeholder 2"/>
          <p:cNvSpPr>
            <a:spLocks noGrp="1" noChangeArrowheads="1"/>
          </p:cNvSpPr>
          <p:nvPr>
            <p:ph idx="1"/>
          </p:nvPr>
        </p:nvSpPr>
        <p:spPr>
          <a:xfrm>
            <a:off x="268288" y="2514600"/>
            <a:ext cx="9899650" cy="3886200"/>
          </a:xfrm>
        </p:spPr>
        <p:txBody>
          <a:bodyPr/>
          <a:lstStyle/>
          <a:p>
            <a:pPr algn="ctr"/>
            <a:r>
              <a:rPr lang="en-US" altLang="en-US" sz="2400" b="1" smtClean="0"/>
              <a:t>Identification</a:t>
            </a:r>
            <a:r>
              <a:rPr lang="en-US" altLang="en-US" sz="2400" smtClean="0"/>
              <a:t> of certain phenomena, consequences of actions and simple processes</a:t>
            </a:r>
          </a:p>
          <a:p>
            <a:pPr algn="ctr"/>
            <a:r>
              <a:rPr lang="en-US" altLang="en-US" sz="2400" b="1" smtClean="0"/>
              <a:t>Accomplishment</a:t>
            </a:r>
            <a:r>
              <a:rPr lang="en-US" altLang="en-US" sz="2400" smtClean="0"/>
              <a:t> of functional and/ or aesthetic creations using diverse materials and basic techniques</a:t>
            </a:r>
            <a:endParaRPr lang="ro-RO" altLang="en-US" sz="2400" smtClean="0"/>
          </a:p>
          <a:p>
            <a:pPr algn="ctr"/>
            <a:r>
              <a:rPr lang="en-US" altLang="en-US" sz="2400" smtClean="0"/>
              <a:t>Finding simple explanations through the use of logical elements</a:t>
            </a:r>
            <a:endParaRPr lang="ro-RO" altLang="en-US" sz="2400" smtClean="0"/>
          </a:p>
          <a:p>
            <a:pPr algn="ctr"/>
            <a:r>
              <a:rPr lang="en-US" altLang="en-US" sz="2400" smtClean="0"/>
              <a:t>Problem solving starting from the observation of some common natural features</a:t>
            </a:r>
            <a:endParaRPr lang="ro-RO" altLang="en-US" sz="2400" smtClean="0"/>
          </a:p>
          <a:p>
            <a:pPr algn="ctr"/>
            <a:r>
              <a:rPr lang="en-US" altLang="en-US" sz="2400" smtClean="0"/>
              <a:t>Expression of oral messages using a few scientific terms</a:t>
            </a:r>
            <a:endParaRPr lang="ro-RO" altLang="en-US" sz="2400" smtClean="0"/>
          </a:p>
          <a:p>
            <a:pPr algn="ctr"/>
            <a:r>
              <a:rPr lang="en-US" altLang="en-US" sz="2400" smtClean="0"/>
              <a:t>Exploration of the abilities of relating to the others</a:t>
            </a:r>
            <a:endParaRPr lang="ro-RO" altLang="en-US" sz="2400" smtClean="0"/>
          </a:p>
        </p:txBody>
      </p:sp>
      <p:pic>
        <p:nvPicPr>
          <p:cNvPr id="7172"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7173"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7174"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noChangeArrowheads="1"/>
          </p:cNvSpPr>
          <p:nvPr>
            <p:ph type="title"/>
          </p:nvPr>
        </p:nvSpPr>
        <p:spPr>
          <a:xfrm>
            <a:off x="2552700" y="1878013"/>
            <a:ext cx="2590800" cy="720725"/>
          </a:xfrm>
        </p:spPr>
        <p:txBody>
          <a:bodyPr/>
          <a:lstStyle/>
          <a:p>
            <a:pPr eaLnBrk="1" hangingPunct="1"/>
            <a:r>
              <a:rPr lang="en-US" altLang="en-US" smtClean="0">
                <a:latin typeface="Georgia" pitchFamily="18" charset="0"/>
                <a:cs typeface="Times New Roman" pitchFamily="18" charset="0"/>
              </a:rPr>
              <a:t>METHODS</a:t>
            </a:r>
            <a:endParaRPr lang="ro-RO" altLang="en-US" smtClean="0">
              <a:latin typeface="Georgia" pitchFamily="18" charset="0"/>
              <a:cs typeface="Times New Roman" pitchFamily="18" charset="0"/>
            </a:endParaRPr>
          </a:p>
        </p:txBody>
      </p:sp>
      <p:sp>
        <p:nvSpPr>
          <p:cNvPr id="34819" name="Content Placeholder 2"/>
          <p:cNvSpPr>
            <a:spLocks noGrp="1" noChangeArrowheads="1"/>
          </p:cNvSpPr>
          <p:nvPr>
            <p:ph idx="1"/>
          </p:nvPr>
        </p:nvSpPr>
        <p:spPr>
          <a:xfrm>
            <a:off x="482600" y="2486025"/>
            <a:ext cx="8783638" cy="3694113"/>
          </a:xfrm>
        </p:spPr>
        <p:txBody>
          <a:bodyPr/>
          <a:lstStyle/>
          <a:p>
            <a:pPr eaLnBrk="1" hangingPunct="1"/>
            <a:r>
              <a:rPr lang="en-US" altLang="en-US" sz="2000" smtClean="0">
                <a:latin typeface="Times New Roman" pitchFamily="18" charset="0"/>
                <a:cs typeface="Times New Roman" pitchFamily="18" charset="0"/>
              </a:rPr>
              <a:t>Listening to different songs related to the seasons</a:t>
            </a:r>
            <a:endParaRPr lang="en-US" altLang="en-US" sz="2000" i="1" smtClean="0">
              <a:latin typeface="Times New Roman" pitchFamily="18" charset="0"/>
              <a:cs typeface="Times New Roman" pitchFamily="18" charset="0"/>
            </a:endParaRPr>
          </a:p>
          <a:p>
            <a:pPr eaLnBrk="1" hangingPunct="1"/>
            <a:r>
              <a:rPr lang="en-US" altLang="en-US" sz="2000" smtClean="0">
                <a:latin typeface="Times New Roman" pitchFamily="18" charset="0"/>
                <a:cs typeface="Times New Roman" pitchFamily="18" charset="0"/>
              </a:rPr>
              <a:t>Selecting specific information from songs and then synthesizing it in drawings</a:t>
            </a:r>
          </a:p>
          <a:p>
            <a:pPr eaLnBrk="1" hangingPunct="1"/>
            <a:r>
              <a:rPr lang="en-US" altLang="en-US" sz="2000" smtClean="0">
                <a:latin typeface="Times New Roman" pitchFamily="18" charset="0"/>
                <a:cs typeface="Times New Roman" pitchFamily="18" charset="0"/>
              </a:rPr>
              <a:t>Making associations between the pieces of music and the seasons</a:t>
            </a:r>
          </a:p>
          <a:p>
            <a:pPr eaLnBrk="1" hangingPunct="1"/>
            <a:r>
              <a:rPr lang="en-US" altLang="en-US" sz="2000" smtClean="0">
                <a:latin typeface="Times New Roman" pitchFamily="18" charset="0"/>
                <a:cs typeface="Times New Roman" pitchFamily="18" charset="0"/>
              </a:rPr>
              <a:t>Performing small pieces of music according to each season</a:t>
            </a:r>
          </a:p>
          <a:p>
            <a:pPr eaLnBrk="1" hangingPunct="1"/>
            <a:r>
              <a:rPr lang="en-US" altLang="en-US" sz="2000" smtClean="0">
                <a:latin typeface="Times New Roman" pitchFamily="18" charset="0"/>
                <a:cs typeface="Times New Roman" pitchFamily="18" charset="0"/>
              </a:rPr>
              <a:t>Using the specific terms on the theme of seasons in various contexts and with different goals</a:t>
            </a:r>
          </a:p>
          <a:p>
            <a:pPr eaLnBrk="1" hangingPunct="1"/>
            <a:r>
              <a:rPr lang="en-US" altLang="en-US" sz="2000" smtClean="0">
                <a:latin typeface="Times New Roman" pitchFamily="18" charset="0"/>
                <a:cs typeface="Times New Roman" pitchFamily="18" charset="0"/>
              </a:rPr>
              <a:t>Working in groups in order to achieve the expected result </a:t>
            </a:r>
          </a:p>
          <a:p>
            <a:pPr eaLnBrk="1" hangingPunct="1"/>
            <a:r>
              <a:rPr lang="en-US" altLang="en-US" sz="2000" smtClean="0">
                <a:latin typeface="Times New Roman" pitchFamily="18" charset="0"/>
                <a:cs typeface="Times New Roman" pitchFamily="18" charset="0"/>
              </a:rPr>
              <a:t>Encouragement of artistic expression of feelings and emotions through music and drawing</a:t>
            </a:r>
          </a:p>
          <a:p>
            <a:pPr eaLnBrk="1" hangingPunct="1"/>
            <a:r>
              <a:rPr lang="en-US" altLang="en-US" sz="2000" smtClean="0">
                <a:latin typeface="Times New Roman" pitchFamily="18" charset="0"/>
                <a:cs typeface="Times New Roman" pitchFamily="18" charset="0"/>
              </a:rPr>
              <a:t>Adopting proper body posture during the activities</a:t>
            </a:r>
            <a:endParaRPr lang="ro-RO" altLang="en-US" sz="2000" smtClean="0">
              <a:latin typeface="Times New Roman" pitchFamily="18" charset="0"/>
              <a:cs typeface="Times New Roman" pitchFamily="18" charset="0"/>
            </a:endParaRPr>
          </a:p>
        </p:txBody>
      </p:sp>
      <p:pic>
        <p:nvPicPr>
          <p:cNvPr id="34820"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34821"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34822"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noChangeArrowheads="1"/>
          </p:cNvSpPr>
          <p:nvPr>
            <p:ph type="title"/>
          </p:nvPr>
        </p:nvSpPr>
        <p:spPr>
          <a:xfrm>
            <a:off x="282575" y="2211388"/>
            <a:ext cx="4953000" cy="720725"/>
          </a:xfrm>
        </p:spPr>
        <p:txBody>
          <a:bodyPr/>
          <a:lstStyle/>
          <a:p>
            <a:pPr algn="ctr" eaLnBrk="1" hangingPunct="1"/>
            <a:r>
              <a:rPr lang="ro-RO" altLang="en-US" sz="3200" smtClean="0">
                <a:latin typeface="Georgia" pitchFamily="18" charset="0"/>
                <a:cs typeface="Times New Roman" pitchFamily="18" charset="0"/>
              </a:rPr>
              <a:t>4 Tissues</a:t>
            </a:r>
          </a:p>
        </p:txBody>
      </p:sp>
      <p:pic>
        <p:nvPicPr>
          <p:cNvPr id="35843"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35844"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35845"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
        <p:nvSpPr>
          <p:cNvPr id="35846" name="Title 1"/>
          <p:cNvSpPr txBox="1">
            <a:spLocks noChangeArrowheads="1"/>
          </p:cNvSpPr>
          <p:nvPr/>
        </p:nvSpPr>
        <p:spPr bwMode="auto">
          <a:xfrm>
            <a:off x="5029200" y="1457325"/>
            <a:ext cx="4953000" cy="720725"/>
          </a:xfrm>
          <a:prstGeom prst="rect">
            <a:avLst/>
          </a:prstGeom>
          <a:noFill/>
          <a:ln w="9525">
            <a:noFill/>
            <a:miter lim="800000"/>
            <a:headEnd/>
            <a:tailEnd/>
          </a:ln>
        </p:spPr>
        <p:txBody>
          <a:bodyPr/>
          <a:lstStyle/>
          <a:p>
            <a:pPr algn="ctr" eaLnBrk="1" hangingPunct="1">
              <a:buFont typeface="Wingdings 3" pitchFamily="18" charset="2"/>
              <a:buNone/>
            </a:pPr>
            <a:r>
              <a:rPr lang="ro-RO" altLang="en-US" sz="3200">
                <a:solidFill>
                  <a:schemeClr val="accent1"/>
                </a:solidFill>
                <a:latin typeface="Georgia" pitchFamily="18" charset="0"/>
                <a:cs typeface="Times New Roman" pitchFamily="18" charset="0"/>
              </a:rPr>
              <a:t>Happiness handouts</a:t>
            </a:r>
          </a:p>
        </p:txBody>
      </p:sp>
      <p:pic>
        <p:nvPicPr>
          <p:cNvPr id="35847" name="Picture 2" descr="Imagini pentru anotimpurile pictate"/>
          <p:cNvPicPr>
            <a:picLocks noChangeAspect="1" noChangeArrowheads="1"/>
          </p:cNvPicPr>
          <p:nvPr/>
        </p:nvPicPr>
        <p:blipFill>
          <a:blip r:embed="rId5"/>
          <a:srcRect/>
          <a:stretch>
            <a:fillRect/>
          </a:stretch>
        </p:blipFill>
        <p:spPr bwMode="auto">
          <a:xfrm>
            <a:off x="5591175" y="2103438"/>
            <a:ext cx="3563938" cy="4754562"/>
          </a:xfrm>
          <a:prstGeom prst="rect">
            <a:avLst/>
          </a:prstGeom>
          <a:noFill/>
          <a:ln w="9525">
            <a:noFill/>
            <a:miter lim="800000"/>
            <a:headEnd/>
            <a:tailEnd/>
          </a:ln>
        </p:spPr>
      </p:pic>
      <p:pic>
        <p:nvPicPr>
          <p:cNvPr id="35848" name="Picture 4" descr="Imagini pentru anotimpurile anului pentru copii"/>
          <p:cNvPicPr>
            <a:picLocks noChangeAspect="1" noChangeArrowheads="1"/>
          </p:cNvPicPr>
          <p:nvPr/>
        </p:nvPicPr>
        <p:blipFill>
          <a:blip r:embed="rId6"/>
          <a:srcRect/>
          <a:stretch>
            <a:fillRect/>
          </a:stretch>
        </p:blipFill>
        <p:spPr bwMode="auto">
          <a:xfrm>
            <a:off x="1271588" y="3119438"/>
            <a:ext cx="3200400" cy="32194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noChangeArrowheads="1"/>
          </p:cNvSpPr>
          <p:nvPr>
            <p:ph type="title"/>
          </p:nvPr>
        </p:nvSpPr>
        <p:spPr>
          <a:xfrm>
            <a:off x="3025775" y="1906588"/>
            <a:ext cx="4371975" cy="720725"/>
          </a:xfrm>
        </p:spPr>
        <p:txBody>
          <a:bodyPr/>
          <a:lstStyle/>
          <a:p>
            <a:pPr eaLnBrk="1" hangingPunct="1"/>
            <a:r>
              <a:rPr lang="en-US" altLang="en-US" smtClean="0">
                <a:latin typeface="Georgia" pitchFamily="18" charset="0"/>
                <a:cs typeface="Times New Roman" pitchFamily="18" charset="0"/>
              </a:rPr>
              <a:t>EVALUATION </a:t>
            </a:r>
            <a:endParaRPr lang="ro-RO" altLang="en-US" smtClean="0">
              <a:latin typeface="Georgia" pitchFamily="18" charset="0"/>
              <a:cs typeface="Times New Roman" pitchFamily="18" charset="0"/>
            </a:endParaRPr>
          </a:p>
        </p:txBody>
      </p:sp>
      <p:sp>
        <p:nvSpPr>
          <p:cNvPr id="36867" name="Content Placeholder 2"/>
          <p:cNvSpPr>
            <a:spLocks noGrp="1" noChangeArrowheads="1"/>
          </p:cNvSpPr>
          <p:nvPr>
            <p:ph idx="1"/>
          </p:nvPr>
        </p:nvSpPr>
        <p:spPr>
          <a:xfrm>
            <a:off x="569913" y="2524125"/>
            <a:ext cx="10115550" cy="3495675"/>
          </a:xfrm>
        </p:spPr>
        <p:txBody>
          <a:bodyPr/>
          <a:lstStyle/>
          <a:p>
            <a:pPr eaLnBrk="1" hangingPunct="1"/>
            <a:r>
              <a:rPr lang="en-US" altLang="en-US" sz="2200" smtClean="0"/>
              <a:t>Observation of pupils</a:t>
            </a:r>
          </a:p>
          <a:p>
            <a:pPr eaLnBrk="1" hangingPunct="1"/>
            <a:r>
              <a:rPr lang="en-US" altLang="en-US" sz="2200" smtClean="0"/>
              <a:t>Performance of pieces of music and interpretation of music through drawing</a:t>
            </a:r>
          </a:p>
          <a:p>
            <a:pPr eaLnBrk="1" hangingPunct="1"/>
            <a:r>
              <a:rPr lang="en-US" altLang="en-US" sz="2200" smtClean="0"/>
              <a:t>Associations of music with the specific notions used in connection to seasons</a:t>
            </a:r>
          </a:p>
          <a:p>
            <a:pPr eaLnBrk="1" hangingPunct="1"/>
            <a:r>
              <a:rPr lang="en-US" altLang="en-US" sz="2200" smtClean="0"/>
              <a:t>Degree of cooperation in the process of reaching a result</a:t>
            </a:r>
          </a:p>
          <a:p>
            <a:pPr eaLnBrk="1" hangingPunct="1"/>
            <a:r>
              <a:rPr lang="en-US" altLang="en-US" sz="2200" smtClean="0"/>
              <a:t>Using the specific notions in other contexts</a:t>
            </a:r>
          </a:p>
          <a:p>
            <a:pPr eaLnBrk="1" hangingPunct="1"/>
            <a:r>
              <a:rPr lang="en-US" altLang="en-US" sz="2200" smtClean="0"/>
              <a:t>Completion of evaluation worksheets while listening to certain pieces of music</a:t>
            </a:r>
          </a:p>
          <a:p>
            <a:pPr eaLnBrk="1" hangingPunct="1"/>
            <a:r>
              <a:rPr lang="en-US" altLang="en-US" sz="2200" smtClean="0"/>
              <a:t>Acknowledgement of the main features of each season through musical expression</a:t>
            </a:r>
          </a:p>
          <a:p>
            <a:pPr eaLnBrk="1" hangingPunct="1">
              <a:buFont typeface="Wingdings 3" pitchFamily="18" charset="2"/>
              <a:buNone/>
            </a:pPr>
            <a:endParaRPr lang="en-US" altLang="en-US" sz="2200" smtClean="0"/>
          </a:p>
        </p:txBody>
      </p:sp>
      <p:pic>
        <p:nvPicPr>
          <p:cNvPr id="36868"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36869"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36870"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noChangeArrowheads="1"/>
          </p:cNvSpPr>
          <p:nvPr>
            <p:ph type="title"/>
          </p:nvPr>
        </p:nvSpPr>
        <p:spPr>
          <a:xfrm>
            <a:off x="965200" y="1914525"/>
            <a:ext cx="8596313" cy="1320800"/>
          </a:xfrm>
        </p:spPr>
        <p:txBody>
          <a:bodyPr/>
          <a:lstStyle/>
          <a:p>
            <a:pPr eaLnBrk="1" hangingPunct="1"/>
            <a:r>
              <a:rPr lang="en-US" altLang="en-US" sz="3200" smtClean="0">
                <a:latin typeface="Times New Roman" pitchFamily="18" charset="0"/>
                <a:cs typeface="Times New Roman" pitchFamily="18" charset="0"/>
              </a:rPr>
              <a:t>IMPACT EVALUATION: BEFORE AND AFTER</a:t>
            </a:r>
            <a:endParaRPr lang="ro-RO" altLang="en-US" sz="3200" smtClean="0">
              <a:latin typeface="Times New Roman" pitchFamily="18" charset="0"/>
              <a:cs typeface="Times New Roman" pitchFamily="18" charset="0"/>
            </a:endParaRPr>
          </a:p>
        </p:txBody>
      </p:sp>
      <p:pic>
        <p:nvPicPr>
          <p:cNvPr id="37891"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37892"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37893"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graphicFrame>
        <p:nvGraphicFramePr>
          <p:cNvPr id="7" name="Chart 6"/>
          <p:cNvGraphicFramePr/>
          <p:nvPr/>
        </p:nvGraphicFramePr>
        <p:xfrm>
          <a:off x="2088106" y="2521424"/>
          <a:ext cx="5829870" cy="3906671"/>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noChangeArrowheads="1"/>
          </p:cNvSpPr>
          <p:nvPr>
            <p:ph type="title"/>
          </p:nvPr>
        </p:nvSpPr>
        <p:spPr>
          <a:xfrm>
            <a:off x="965200" y="1914525"/>
            <a:ext cx="8596313" cy="646113"/>
          </a:xfrm>
        </p:spPr>
        <p:txBody>
          <a:bodyPr/>
          <a:lstStyle/>
          <a:p>
            <a:pPr eaLnBrk="1" hangingPunct="1"/>
            <a:r>
              <a:rPr lang="en-US" altLang="en-US" sz="3200" smtClean="0">
                <a:latin typeface="Times New Roman" pitchFamily="18" charset="0"/>
                <a:cs typeface="Times New Roman" pitchFamily="18" charset="0"/>
              </a:rPr>
              <a:t>IMPACT EVALUATION: </a:t>
            </a:r>
            <a:r>
              <a:rPr lang="ro-RO" altLang="en-US" sz="3200" smtClean="0">
                <a:latin typeface="Times New Roman" pitchFamily="18" charset="0"/>
                <a:cs typeface="Times New Roman" pitchFamily="18" charset="0"/>
              </a:rPr>
              <a:t>Seasons ARE Music!</a:t>
            </a:r>
          </a:p>
        </p:txBody>
      </p:sp>
      <p:pic>
        <p:nvPicPr>
          <p:cNvPr id="38915"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38916"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38917"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pic>
        <p:nvPicPr>
          <p:cNvPr id="38918" name="Picture 2" descr="Imagini pentru music"/>
          <p:cNvPicPr>
            <a:picLocks noChangeAspect="1" noChangeArrowheads="1"/>
          </p:cNvPicPr>
          <p:nvPr/>
        </p:nvPicPr>
        <p:blipFill>
          <a:blip r:embed="rId5"/>
          <a:srcRect/>
          <a:stretch>
            <a:fillRect/>
          </a:stretch>
        </p:blipFill>
        <p:spPr bwMode="auto">
          <a:xfrm>
            <a:off x="2728913" y="2740025"/>
            <a:ext cx="4108450" cy="386397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noChangeArrowheads="1"/>
          </p:cNvSpPr>
          <p:nvPr>
            <p:ph type="title"/>
          </p:nvPr>
        </p:nvSpPr>
        <p:spPr>
          <a:xfrm>
            <a:off x="1652588" y="2187575"/>
            <a:ext cx="7200900" cy="814388"/>
          </a:xfrm>
        </p:spPr>
        <p:txBody>
          <a:bodyPr/>
          <a:lstStyle/>
          <a:p>
            <a:pPr eaLnBrk="1" hangingPunct="1"/>
            <a:r>
              <a:rPr lang="en-US" altLang="en-US" sz="3200" b="1" smtClean="0">
                <a:latin typeface="Georgia" pitchFamily="18" charset="0"/>
              </a:rPr>
              <a:t>SECONDARY SCHOOL: 6</a:t>
            </a:r>
            <a:r>
              <a:rPr lang="en-US" altLang="en-US" sz="3200" b="1" baseline="30000" smtClean="0">
                <a:latin typeface="Georgia" pitchFamily="18" charset="0"/>
              </a:rPr>
              <a:t>TH</a:t>
            </a:r>
            <a:r>
              <a:rPr lang="en-US" altLang="en-US" sz="3200" b="1" smtClean="0">
                <a:latin typeface="Georgia" pitchFamily="18" charset="0"/>
              </a:rPr>
              <a:t> grade</a:t>
            </a:r>
            <a:endParaRPr lang="ro-RO" altLang="en-US" sz="3200" b="1" smtClean="0">
              <a:latin typeface="Georgia" pitchFamily="18" charset="0"/>
            </a:endParaRPr>
          </a:p>
        </p:txBody>
      </p:sp>
      <p:sp>
        <p:nvSpPr>
          <p:cNvPr id="39939" name="Content Placeholder 2"/>
          <p:cNvSpPr>
            <a:spLocks noGrp="1" noChangeArrowheads="1"/>
          </p:cNvSpPr>
          <p:nvPr>
            <p:ph idx="1"/>
          </p:nvPr>
        </p:nvSpPr>
        <p:spPr>
          <a:xfrm>
            <a:off x="974725" y="3906838"/>
            <a:ext cx="7466013" cy="2417762"/>
          </a:xfrm>
        </p:spPr>
        <p:txBody>
          <a:bodyPr/>
          <a:lstStyle/>
          <a:p>
            <a:pPr algn="ctr" eaLnBrk="1" hangingPunct="1">
              <a:lnSpc>
                <a:spcPct val="90000"/>
              </a:lnSpc>
            </a:pPr>
            <a:r>
              <a:rPr lang="en-US" altLang="en-US" sz="2000" smtClean="0">
                <a:latin typeface="Georgia" pitchFamily="18" charset="0"/>
              </a:rPr>
              <a:t>PERIOD: 8 –</a:t>
            </a:r>
            <a:r>
              <a:rPr lang="ro-RO" altLang="en-US" sz="2000" smtClean="0">
                <a:latin typeface="Georgia" pitchFamily="18" charset="0"/>
              </a:rPr>
              <a:t> 19 May</a:t>
            </a:r>
            <a:r>
              <a:rPr lang="en-US" altLang="en-US" sz="2000" smtClean="0">
                <a:latin typeface="Georgia" pitchFamily="18" charset="0"/>
              </a:rPr>
              <a:t>  2017</a:t>
            </a:r>
          </a:p>
          <a:p>
            <a:pPr algn="ctr" eaLnBrk="1" hangingPunct="1">
              <a:lnSpc>
                <a:spcPct val="90000"/>
              </a:lnSpc>
            </a:pPr>
            <a:r>
              <a:rPr lang="en-US" altLang="en-US" sz="2000" smtClean="0">
                <a:latin typeface="Georgia" pitchFamily="18" charset="0"/>
              </a:rPr>
              <a:t>Number of students: </a:t>
            </a:r>
            <a:r>
              <a:rPr lang="ro-RO" altLang="en-US" sz="2000" smtClean="0">
                <a:latin typeface="Georgia" pitchFamily="18" charset="0"/>
              </a:rPr>
              <a:t>50 (27 A and</a:t>
            </a:r>
            <a:r>
              <a:rPr lang="en-US" altLang="en-US" sz="2000" smtClean="0">
                <a:latin typeface="Georgia" pitchFamily="18" charset="0"/>
              </a:rPr>
              <a:t> 23 B)</a:t>
            </a:r>
          </a:p>
          <a:p>
            <a:pPr algn="ctr" eaLnBrk="1" hangingPunct="1">
              <a:lnSpc>
                <a:spcPct val="90000"/>
              </a:lnSpc>
            </a:pPr>
            <a:r>
              <a:rPr lang="en-US" altLang="en-US" sz="2000" smtClean="0">
                <a:latin typeface="Georgia" pitchFamily="18" charset="0"/>
              </a:rPr>
              <a:t>SUBJECT: Physics</a:t>
            </a:r>
          </a:p>
          <a:p>
            <a:pPr algn="ctr" eaLnBrk="1" hangingPunct="1">
              <a:lnSpc>
                <a:spcPct val="90000"/>
              </a:lnSpc>
            </a:pPr>
            <a:r>
              <a:rPr lang="en-US" altLang="en-US" sz="2000" smtClean="0">
                <a:latin typeface="Georgia" pitchFamily="18" charset="0"/>
              </a:rPr>
              <a:t>LEARNING UNIT: </a:t>
            </a:r>
            <a:r>
              <a:rPr lang="en-US" altLang="en-US" sz="2400" i="1" smtClean="0">
                <a:latin typeface="Georgia" pitchFamily="18" charset="0"/>
              </a:rPr>
              <a:t>Magnetic Phenomena</a:t>
            </a:r>
            <a:endParaRPr lang="en-US" altLang="en-US" sz="2000" smtClean="0">
              <a:latin typeface="Georgia" pitchFamily="18" charset="0"/>
            </a:endParaRPr>
          </a:p>
          <a:p>
            <a:pPr algn="ctr" eaLnBrk="1" hangingPunct="1">
              <a:lnSpc>
                <a:spcPct val="90000"/>
              </a:lnSpc>
            </a:pPr>
            <a:r>
              <a:rPr lang="en-US" altLang="en-US" sz="2000" smtClean="0">
                <a:latin typeface="Georgia" pitchFamily="18" charset="0"/>
              </a:rPr>
              <a:t>LESSONS: teaching, and learning how to build an electromagnet in a musical setting</a:t>
            </a:r>
          </a:p>
          <a:p>
            <a:pPr eaLnBrk="1" hangingPunct="1">
              <a:lnSpc>
                <a:spcPct val="90000"/>
              </a:lnSpc>
              <a:buFont typeface="Wingdings 3" pitchFamily="18" charset="2"/>
              <a:buNone/>
            </a:pPr>
            <a:endParaRPr lang="ro-RO" altLang="en-US" sz="1700" smtClean="0">
              <a:latin typeface="Georgia" pitchFamily="18" charset="0"/>
            </a:endParaRPr>
          </a:p>
        </p:txBody>
      </p:sp>
      <p:sp>
        <p:nvSpPr>
          <p:cNvPr id="39940" name="Title 1"/>
          <p:cNvSpPr txBox="1">
            <a:spLocks noChangeArrowheads="1"/>
          </p:cNvSpPr>
          <p:nvPr/>
        </p:nvSpPr>
        <p:spPr bwMode="auto">
          <a:xfrm>
            <a:off x="1849438" y="3001963"/>
            <a:ext cx="7200900" cy="814387"/>
          </a:xfrm>
          <a:prstGeom prst="rect">
            <a:avLst/>
          </a:prstGeom>
          <a:noFill/>
          <a:ln w="9525">
            <a:noFill/>
            <a:miter lim="800000"/>
            <a:headEnd/>
            <a:tailEnd/>
          </a:ln>
        </p:spPr>
        <p:txBody>
          <a:bodyPr anchor="ctr"/>
          <a:lstStyle/>
          <a:p>
            <a:pPr algn="ctr" eaLnBrk="1" hangingPunct="1">
              <a:lnSpc>
                <a:spcPct val="90000"/>
              </a:lnSpc>
              <a:buFont typeface="Wingdings 3" pitchFamily="18" charset="2"/>
              <a:buNone/>
            </a:pPr>
            <a:r>
              <a:rPr lang="en-US" altLang="en-US" sz="2800">
                <a:latin typeface="Georgia" pitchFamily="18" charset="0"/>
              </a:rPr>
              <a:t>PHYSICS – MAGNETIC PHENOMENA</a:t>
            </a:r>
            <a:endParaRPr lang="ro-RO" altLang="en-US" sz="2800">
              <a:latin typeface="Georgia" pitchFamily="18" charset="0"/>
            </a:endParaRPr>
          </a:p>
        </p:txBody>
      </p:sp>
      <p:pic>
        <p:nvPicPr>
          <p:cNvPr id="39941"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39942"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39943"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noChangeArrowheads="1"/>
          </p:cNvSpPr>
          <p:nvPr>
            <p:ph type="title"/>
          </p:nvPr>
        </p:nvSpPr>
        <p:spPr>
          <a:xfrm>
            <a:off x="393700" y="2212975"/>
            <a:ext cx="9315450" cy="530225"/>
          </a:xfrm>
        </p:spPr>
        <p:txBody>
          <a:bodyPr/>
          <a:lstStyle/>
          <a:p>
            <a:pPr algn="ctr" eaLnBrk="1" hangingPunct="1"/>
            <a:r>
              <a:rPr lang="en-US" altLang="en-US" sz="2700" b="1" smtClean="0">
                <a:latin typeface="Times New Roman" pitchFamily="18" charset="0"/>
                <a:cs typeface="Times New Roman" pitchFamily="18" charset="0"/>
              </a:rPr>
              <a:t>COMPETENCES  IN SCIENCES</a:t>
            </a:r>
            <a:endParaRPr lang="ro-RO" altLang="en-US" sz="2700" b="1" smtClean="0">
              <a:latin typeface="Times New Roman" pitchFamily="18" charset="0"/>
              <a:cs typeface="Times New Roman" pitchFamily="18" charset="0"/>
            </a:endParaRPr>
          </a:p>
        </p:txBody>
      </p:sp>
      <p:sp>
        <p:nvSpPr>
          <p:cNvPr id="40963" name="Content Placeholder 2"/>
          <p:cNvSpPr>
            <a:spLocks noGrp="1" noChangeArrowheads="1"/>
          </p:cNvSpPr>
          <p:nvPr>
            <p:ph idx="1"/>
          </p:nvPr>
        </p:nvSpPr>
        <p:spPr>
          <a:xfrm>
            <a:off x="393700" y="2830513"/>
            <a:ext cx="9542463" cy="3641725"/>
          </a:xfrm>
        </p:spPr>
        <p:txBody>
          <a:bodyPr/>
          <a:lstStyle/>
          <a:p>
            <a:pPr eaLnBrk="1" hangingPunct="1"/>
            <a:r>
              <a:rPr lang="en-US" altLang="en-US" sz="2800" smtClean="0">
                <a:latin typeface="Times New Roman" pitchFamily="18" charset="0"/>
                <a:cs typeface="Times New Roman" pitchFamily="18" charset="0"/>
              </a:rPr>
              <a:t>Structured scientific investigation through experiments</a:t>
            </a:r>
          </a:p>
          <a:p>
            <a:pPr eaLnBrk="1" hangingPunct="1"/>
            <a:r>
              <a:rPr lang="en-US" altLang="en-US" sz="2800" smtClean="0">
                <a:latin typeface="Times New Roman" pitchFamily="18" charset="0"/>
                <a:cs typeface="Times New Roman" pitchFamily="18" charset="0"/>
              </a:rPr>
              <a:t>Scientific explanation of some simple phenomena in Physics and some technical applications</a:t>
            </a:r>
          </a:p>
          <a:p>
            <a:pPr eaLnBrk="1" hangingPunct="1"/>
            <a:r>
              <a:rPr lang="en-US" altLang="en-US" sz="2800" smtClean="0">
                <a:latin typeface="Times New Roman" pitchFamily="18" charset="0"/>
                <a:cs typeface="Times New Roman" pitchFamily="18" charset="0"/>
              </a:rPr>
              <a:t>Interpretation of data and information obtained through experiments regarding simple phenomena in Physics</a:t>
            </a:r>
          </a:p>
          <a:p>
            <a:pPr eaLnBrk="1" hangingPunct="1"/>
            <a:r>
              <a:rPr lang="en-US" altLang="en-US" sz="2800" smtClean="0">
                <a:latin typeface="Times New Roman" pitchFamily="18" charset="0"/>
                <a:cs typeface="Times New Roman" pitchFamily="18" charset="0"/>
              </a:rPr>
              <a:t>Solving problems / situations through methods specific to Physics</a:t>
            </a:r>
            <a:endParaRPr lang="ro-RO" altLang="en-US" sz="2800" smtClean="0">
              <a:latin typeface="Times New Roman" pitchFamily="18" charset="0"/>
              <a:cs typeface="Times New Roman" pitchFamily="18" charset="0"/>
            </a:endParaRPr>
          </a:p>
        </p:txBody>
      </p:sp>
      <p:pic>
        <p:nvPicPr>
          <p:cNvPr id="40964"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40965"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40966"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noChangeArrowheads="1"/>
          </p:cNvSpPr>
          <p:nvPr>
            <p:ph type="title"/>
          </p:nvPr>
        </p:nvSpPr>
        <p:spPr>
          <a:xfrm>
            <a:off x="839788" y="2401888"/>
            <a:ext cx="8597900" cy="671512"/>
          </a:xfrm>
        </p:spPr>
        <p:txBody>
          <a:bodyPr/>
          <a:lstStyle/>
          <a:p>
            <a:pPr eaLnBrk="1" hangingPunct="1"/>
            <a:r>
              <a:rPr lang="en-US" altLang="en-US" smtClean="0">
                <a:latin typeface="Times New Roman" pitchFamily="18" charset="0"/>
                <a:cs typeface="Times New Roman" pitchFamily="18" charset="0"/>
              </a:rPr>
              <a:t>OBJECTIVES / AIMS OF THE LESSONS</a:t>
            </a:r>
            <a:endParaRPr lang="ro-RO" altLang="en-US" smtClean="0">
              <a:latin typeface="Times New Roman" pitchFamily="18" charset="0"/>
              <a:cs typeface="Times New Roman" pitchFamily="18" charset="0"/>
            </a:endParaRPr>
          </a:p>
        </p:txBody>
      </p:sp>
      <p:sp>
        <p:nvSpPr>
          <p:cNvPr id="41987" name="Content Placeholder 2"/>
          <p:cNvSpPr>
            <a:spLocks noGrp="1" noChangeArrowheads="1"/>
          </p:cNvSpPr>
          <p:nvPr>
            <p:ph idx="1"/>
          </p:nvPr>
        </p:nvSpPr>
        <p:spPr>
          <a:xfrm>
            <a:off x="593725" y="3378200"/>
            <a:ext cx="9090025" cy="2733675"/>
          </a:xfrm>
        </p:spPr>
        <p:txBody>
          <a:bodyPr/>
          <a:lstStyle/>
          <a:p>
            <a:pPr eaLnBrk="1" hangingPunct="1"/>
            <a:r>
              <a:rPr lang="en-US" altLang="en-US" sz="3000" smtClean="0">
                <a:latin typeface="Times New Roman" pitchFamily="18" charset="0"/>
                <a:cs typeface="Times New Roman" pitchFamily="18" charset="0"/>
              </a:rPr>
              <a:t>Gaining knowledge about the characteristics of magnets</a:t>
            </a:r>
          </a:p>
          <a:p>
            <a:pPr eaLnBrk="1" hangingPunct="1"/>
            <a:r>
              <a:rPr lang="en-US" altLang="en-US" sz="3000" smtClean="0">
                <a:latin typeface="Times New Roman" pitchFamily="18" charset="0"/>
                <a:cs typeface="Times New Roman" pitchFamily="18" charset="0"/>
              </a:rPr>
              <a:t>Acquiring practical skills in the field of making magnets and using them</a:t>
            </a:r>
          </a:p>
          <a:p>
            <a:pPr eaLnBrk="1" hangingPunct="1"/>
            <a:r>
              <a:rPr lang="en-US" altLang="en-US" sz="3000" smtClean="0">
                <a:latin typeface="Times New Roman" pitchFamily="18" charset="0"/>
                <a:cs typeface="Times New Roman" pitchFamily="18" charset="0"/>
              </a:rPr>
              <a:t>Becoming aware of the role played by each element in building an electromagnet</a:t>
            </a:r>
          </a:p>
        </p:txBody>
      </p:sp>
      <p:pic>
        <p:nvPicPr>
          <p:cNvPr id="41988"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41989"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41990"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noChangeArrowheads="1"/>
          </p:cNvSpPr>
          <p:nvPr>
            <p:ph type="title"/>
          </p:nvPr>
        </p:nvSpPr>
        <p:spPr>
          <a:xfrm>
            <a:off x="38100" y="3402013"/>
            <a:ext cx="3524250" cy="631825"/>
          </a:xfrm>
        </p:spPr>
        <p:txBody>
          <a:bodyPr/>
          <a:lstStyle/>
          <a:p>
            <a:pPr algn="ctr" eaLnBrk="1" hangingPunct="1"/>
            <a:r>
              <a:rPr lang="en-US" altLang="en-US" sz="2800" smtClean="0">
                <a:latin typeface="Georgia" pitchFamily="18" charset="0"/>
              </a:rPr>
              <a:t>ORGANISATION</a:t>
            </a:r>
            <a:endParaRPr lang="ro-RO" altLang="en-US" sz="2800" smtClean="0">
              <a:latin typeface="Georgia" pitchFamily="18" charset="0"/>
            </a:endParaRPr>
          </a:p>
        </p:txBody>
      </p:sp>
      <p:sp>
        <p:nvSpPr>
          <p:cNvPr id="43011" name="Content Placeholder 2"/>
          <p:cNvSpPr>
            <a:spLocks noGrp="1" noChangeArrowheads="1"/>
          </p:cNvSpPr>
          <p:nvPr>
            <p:ph idx="1"/>
          </p:nvPr>
        </p:nvSpPr>
        <p:spPr>
          <a:xfrm>
            <a:off x="161925" y="4033838"/>
            <a:ext cx="2881313" cy="2071687"/>
          </a:xfrm>
        </p:spPr>
        <p:txBody>
          <a:bodyPr/>
          <a:lstStyle/>
          <a:p>
            <a:pPr algn="ctr" eaLnBrk="1" hangingPunct="1"/>
            <a:r>
              <a:rPr lang="en-US" altLang="en-US" sz="2400" smtClean="0">
                <a:latin typeface="Georgia" pitchFamily="18" charset="0"/>
              </a:rPr>
              <a:t>Individual</a:t>
            </a:r>
          </a:p>
          <a:p>
            <a:pPr algn="ctr" eaLnBrk="1" hangingPunct="1"/>
            <a:r>
              <a:rPr lang="en-US" altLang="en-US" sz="2400" smtClean="0">
                <a:latin typeface="Georgia" pitchFamily="18" charset="0"/>
              </a:rPr>
              <a:t>Whole class interaction</a:t>
            </a:r>
            <a:endParaRPr lang="ro-RO" altLang="en-US" sz="2400" smtClean="0">
              <a:latin typeface="Georgia" pitchFamily="18" charset="0"/>
            </a:endParaRPr>
          </a:p>
        </p:txBody>
      </p:sp>
      <p:sp>
        <p:nvSpPr>
          <p:cNvPr id="43012" name="Title 1"/>
          <p:cNvSpPr txBox="1">
            <a:spLocks noChangeArrowheads="1"/>
          </p:cNvSpPr>
          <p:nvPr/>
        </p:nvSpPr>
        <p:spPr bwMode="auto">
          <a:xfrm>
            <a:off x="4572000" y="2095500"/>
            <a:ext cx="3524250" cy="711200"/>
          </a:xfrm>
          <a:prstGeom prst="rect">
            <a:avLst/>
          </a:prstGeom>
          <a:noFill/>
          <a:ln w="9525">
            <a:noFill/>
            <a:miter lim="800000"/>
            <a:headEnd/>
            <a:tailEnd/>
          </a:ln>
        </p:spPr>
        <p:txBody>
          <a:bodyPr anchor="ctr"/>
          <a:lstStyle/>
          <a:p>
            <a:pPr algn="ctr" eaLnBrk="1" hangingPunct="1">
              <a:lnSpc>
                <a:spcPct val="90000"/>
              </a:lnSpc>
              <a:buFont typeface="Arial" charset="0"/>
              <a:buNone/>
            </a:pPr>
            <a:r>
              <a:rPr lang="ro-RO" altLang="en-US" sz="3200">
                <a:solidFill>
                  <a:srgbClr val="94DE61"/>
                </a:solidFill>
                <a:latin typeface="Georgia" pitchFamily="18" charset="0"/>
              </a:rPr>
              <a:t>RESOURCES</a:t>
            </a:r>
            <a:endParaRPr lang="ro-RO" altLang="en-US" sz="3200">
              <a:solidFill>
                <a:srgbClr val="3F7819"/>
              </a:solidFill>
              <a:latin typeface="Georgia" pitchFamily="18" charset="0"/>
            </a:endParaRPr>
          </a:p>
        </p:txBody>
      </p:sp>
      <p:sp>
        <p:nvSpPr>
          <p:cNvPr id="43013" name="Content Placeholder 2"/>
          <p:cNvSpPr txBox="1">
            <a:spLocks noChangeArrowheads="1"/>
          </p:cNvSpPr>
          <p:nvPr/>
        </p:nvSpPr>
        <p:spPr bwMode="auto">
          <a:xfrm>
            <a:off x="3562350" y="2693988"/>
            <a:ext cx="6286500" cy="3368675"/>
          </a:xfrm>
          <a:prstGeom prst="rect">
            <a:avLst/>
          </a:prstGeom>
          <a:noFill/>
          <a:ln w="9525">
            <a:noFill/>
            <a:miter lim="800000"/>
            <a:headEnd/>
            <a:tailEnd/>
          </a:ln>
        </p:spPr>
        <p:txBody>
          <a:bodyPr/>
          <a:lstStyle/>
          <a:p>
            <a:pPr marL="228600" indent="-228600" eaLnBrk="1" hangingPunct="1">
              <a:lnSpc>
                <a:spcPct val="90000"/>
              </a:lnSpc>
              <a:spcBef>
                <a:spcPts val="1000"/>
              </a:spcBef>
              <a:buFont typeface="Wingdings" pitchFamily="2" charset="2"/>
              <a:buChar char="Ø"/>
            </a:pPr>
            <a:r>
              <a:rPr lang="en-US" altLang="en-US" sz="2200">
                <a:latin typeface="Georgia" pitchFamily="18" charset="0"/>
              </a:rPr>
              <a:t>Presentation of magnets – definition and properties</a:t>
            </a:r>
          </a:p>
          <a:p>
            <a:pPr marL="228600" indent="-228600" eaLnBrk="1" hangingPunct="1">
              <a:lnSpc>
                <a:spcPct val="90000"/>
              </a:lnSpc>
              <a:spcBef>
                <a:spcPts val="1000"/>
              </a:spcBef>
              <a:buFont typeface="Wingdings" pitchFamily="2" charset="2"/>
              <a:buChar char="Ø"/>
            </a:pPr>
            <a:r>
              <a:rPr lang="en-US" altLang="en-US" sz="2200">
                <a:latin typeface="Georgia" pitchFamily="18" charset="0"/>
              </a:rPr>
              <a:t>School magnet kit </a:t>
            </a:r>
          </a:p>
          <a:p>
            <a:pPr marL="228600" indent="-228600" eaLnBrk="1" hangingPunct="1">
              <a:lnSpc>
                <a:spcPct val="90000"/>
              </a:lnSpc>
              <a:spcBef>
                <a:spcPts val="1000"/>
              </a:spcBef>
              <a:buFont typeface="Wingdings" pitchFamily="2" charset="2"/>
              <a:buChar char="Ø"/>
            </a:pPr>
            <a:r>
              <a:rPr lang="en-US" altLang="en-US" sz="2200">
                <a:latin typeface="Georgia" pitchFamily="18" charset="0"/>
              </a:rPr>
              <a:t>Pieces of music reflecting the world of magnets (flute, guitar), Jean Michel Jarre, </a:t>
            </a:r>
            <a:r>
              <a:rPr lang="en-US" altLang="en-US" sz="2200" i="1">
                <a:latin typeface="Georgia" pitchFamily="18" charset="0"/>
              </a:rPr>
              <a:t>Magnetic Field</a:t>
            </a:r>
          </a:p>
          <a:p>
            <a:pPr marL="228600" indent="-228600" eaLnBrk="1" hangingPunct="1">
              <a:lnSpc>
                <a:spcPct val="90000"/>
              </a:lnSpc>
              <a:spcBef>
                <a:spcPts val="1000"/>
              </a:spcBef>
              <a:buFont typeface="Wingdings" pitchFamily="2" charset="2"/>
              <a:buChar char="Ø"/>
            </a:pPr>
            <a:r>
              <a:rPr lang="en-US" altLang="en-US" sz="2200">
                <a:latin typeface="Georgia" pitchFamily="18" charset="0"/>
              </a:rPr>
              <a:t>Materials: screw or iron nail, wire, battery, paper clips</a:t>
            </a:r>
          </a:p>
          <a:p>
            <a:pPr marL="228600" indent="-228600" eaLnBrk="1" hangingPunct="1">
              <a:lnSpc>
                <a:spcPct val="90000"/>
              </a:lnSpc>
              <a:spcBef>
                <a:spcPts val="1000"/>
              </a:spcBef>
              <a:buFont typeface="Wingdings" pitchFamily="2" charset="2"/>
              <a:buChar char="Ø"/>
            </a:pPr>
            <a:r>
              <a:rPr lang="en-US" altLang="en-US" sz="2200">
                <a:latin typeface="Georgia" pitchFamily="18" charset="0"/>
              </a:rPr>
              <a:t>The National Syllabus for Physics</a:t>
            </a:r>
          </a:p>
          <a:p>
            <a:pPr marL="228600" indent="-228600" eaLnBrk="1" hangingPunct="1">
              <a:lnSpc>
                <a:spcPct val="90000"/>
              </a:lnSpc>
              <a:spcBef>
                <a:spcPts val="1000"/>
              </a:spcBef>
              <a:buFont typeface="Wingdings" pitchFamily="2" charset="2"/>
              <a:buChar char="Ø"/>
            </a:pPr>
            <a:endParaRPr lang="en-US" altLang="en-US" sz="2200">
              <a:latin typeface="Georgia" pitchFamily="18" charset="0"/>
            </a:endParaRPr>
          </a:p>
          <a:p>
            <a:pPr marL="228600" indent="-228600" eaLnBrk="1" hangingPunct="1">
              <a:lnSpc>
                <a:spcPct val="90000"/>
              </a:lnSpc>
              <a:spcBef>
                <a:spcPts val="1000"/>
              </a:spcBef>
              <a:buFont typeface="Wingdings" pitchFamily="2" charset="2"/>
              <a:buChar char="Ø"/>
            </a:pPr>
            <a:endParaRPr lang="en-US" altLang="en-US" sz="2200">
              <a:latin typeface="Georgia" pitchFamily="18" charset="0"/>
            </a:endParaRPr>
          </a:p>
          <a:p>
            <a:pPr marL="228600" indent="-228600" eaLnBrk="1" hangingPunct="1">
              <a:lnSpc>
                <a:spcPct val="90000"/>
              </a:lnSpc>
              <a:spcBef>
                <a:spcPts val="1000"/>
              </a:spcBef>
              <a:buFont typeface="Arial" charset="0"/>
              <a:buChar char="•"/>
            </a:pPr>
            <a:endParaRPr lang="en-US" altLang="en-US" sz="2800">
              <a:latin typeface="Georgia" pitchFamily="18" charset="0"/>
            </a:endParaRPr>
          </a:p>
          <a:p>
            <a:pPr marL="228600" indent="-228600" eaLnBrk="1" hangingPunct="1">
              <a:lnSpc>
                <a:spcPct val="90000"/>
              </a:lnSpc>
              <a:spcBef>
                <a:spcPts val="1000"/>
              </a:spcBef>
              <a:buFont typeface="Arial" charset="0"/>
              <a:buChar char="•"/>
            </a:pPr>
            <a:endParaRPr lang="en-US" altLang="en-US" sz="2800">
              <a:latin typeface="Georgia" pitchFamily="18" charset="0"/>
            </a:endParaRPr>
          </a:p>
          <a:p>
            <a:pPr marL="228600" indent="-228600" eaLnBrk="1" hangingPunct="1">
              <a:lnSpc>
                <a:spcPct val="90000"/>
              </a:lnSpc>
              <a:spcBef>
                <a:spcPts val="1000"/>
              </a:spcBef>
              <a:buFont typeface="Arial" charset="0"/>
              <a:buChar char="•"/>
            </a:pPr>
            <a:endParaRPr lang="en-US" altLang="en-US" sz="2800" i="1">
              <a:latin typeface="Georgia" pitchFamily="18" charset="0"/>
            </a:endParaRPr>
          </a:p>
          <a:p>
            <a:pPr marL="228600" indent="-228600" eaLnBrk="1" hangingPunct="1">
              <a:lnSpc>
                <a:spcPct val="90000"/>
              </a:lnSpc>
              <a:spcBef>
                <a:spcPts val="1000"/>
              </a:spcBef>
              <a:buFont typeface="Arial" charset="0"/>
              <a:buChar char="•"/>
            </a:pPr>
            <a:endParaRPr lang="ro-RO" altLang="en-US" sz="2800" i="1">
              <a:latin typeface="Georgia" pitchFamily="18" charset="0"/>
            </a:endParaRPr>
          </a:p>
        </p:txBody>
      </p:sp>
      <p:pic>
        <p:nvPicPr>
          <p:cNvPr id="43014"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43015"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43016"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txBox="1">
            <a:spLocks noChangeArrowheads="1"/>
          </p:cNvSpPr>
          <p:nvPr/>
        </p:nvSpPr>
        <p:spPr bwMode="auto">
          <a:xfrm>
            <a:off x="2541588" y="2143125"/>
            <a:ext cx="5343525" cy="711200"/>
          </a:xfrm>
          <a:prstGeom prst="rect">
            <a:avLst/>
          </a:prstGeom>
          <a:noFill/>
          <a:ln w="9525">
            <a:noFill/>
            <a:miter lim="800000"/>
            <a:headEnd/>
            <a:tailEnd/>
          </a:ln>
        </p:spPr>
        <p:txBody>
          <a:bodyPr anchor="ctr"/>
          <a:lstStyle/>
          <a:p>
            <a:pPr algn="ctr" eaLnBrk="1" hangingPunct="1">
              <a:lnSpc>
                <a:spcPct val="90000"/>
              </a:lnSpc>
              <a:buFont typeface="Arial" charset="0"/>
              <a:buNone/>
            </a:pPr>
            <a:r>
              <a:rPr lang="ro-RO" altLang="en-US" sz="3200">
                <a:solidFill>
                  <a:srgbClr val="94DE61"/>
                </a:solidFill>
                <a:latin typeface="Georgia" pitchFamily="18" charset="0"/>
              </a:rPr>
              <a:t>Electromagnetism is funny!</a:t>
            </a:r>
            <a:endParaRPr lang="ro-RO" altLang="en-US" sz="3200">
              <a:solidFill>
                <a:srgbClr val="3F7819"/>
              </a:solidFill>
              <a:latin typeface="Georgia" pitchFamily="18" charset="0"/>
            </a:endParaRPr>
          </a:p>
        </p:txBody>
      </p:sp>
      <p:pic>
        <p:nvPicPr>
          <p:cNvPr id="44035"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44036"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44037"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
        <p:nvSpPr>
          <p:cNvPr id="44038" name="Title 2"/>
          <p:cNvSpPr>
            <a:spLocks noGrp="1" noChangeArrowheads="1"/>
          </p:cNvSpPr>
          <p:nvPr>
            <p:ph type="title"/>
          </p:nvPr>
        </p:nvSpPr>
        <p:spPr/>
        <p:txBody>
          <a:bodyPr/>
          <a:lstStyle/>
          <a:p>
            <a:endParaRPr lang="ro-RO" altLang="en-US" smtClean="0"/>
          </a:p>
        </p:txBody>
      </p:sp>
      <p:pic>
        <p:nvPicPr>
          <p:cNvPr id="44039" name="Picture 2" descr="Imagini pentru electromagnet cartoon"/>
          <p:cNvPicPr>
            <a:picLocks noChangeAspect="1" noChangeArrowheads="1"/>
          </p:cNvPicPr>
          <p:nvPr/>
        </p:nvPicPr>
        <p:blipFill>
          <a:blip r:embed="rId5"/>
          <a:srcRect/>
          <a:stretch>
            <a:fillRect/>
          </a:stretch>
        </p:blipFill>
        <p:spPr bwMode="auto">
          <a:xfrm>
            <a:off x="2857500" y="2971800"/>
            <a:ext cx="4711700" cy="35337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a:xfrm>
            <a:off x="679450" y="1852613"/>
            <a:ext cx="8597900" cy="671512"/>
          </a:xfrm>
        </p:spPr>
        <p:txBody>
          <a:bodyPr/>
          <a:lstStyle/>
          <a:p>
            <a:pPr eaLnBrk="1" hangingPunct="1"/>
            <a:r>
              <a:rPr lang="en-US" altLang="en-US" smtClean="0">
                <a:latin typeface="Times New Roman" pitchFamily="18" charset="0"/>
                <a:cs typeface="Times New Roman" pitchFamily="18" charset="0"/>
              </a:rPr>
              <a:t>OBJECTIVES / AIMS OF THE LESSONS:</a:t>
            </a:r>
            <a:endParaRPr lang="ro-RO" altLang="en-US" smtClean="0">
              <a:latin typeface="Times New Roman" pitchFamily="18" charset="0"/>
              <a:cs typeface="Times New Roman" pitchFamily="18" charset="0"/>
            </a:endParaRPr>
          </a:p>
        </p:txBody>
      </p:sp>
      <p:sp>
        <p:nvSpPr>
          <p:cNvPr id="8195" name="Content Placeholder 2"/>
          <p:cNvSpPr>
            <a:spLocks noGrp="1" noChangeArrowheads="1"/>
          </p:cNvSpPr>
          <p:nvPr>
            <p:ph idx="1"/>
          </p:nvPr>
        </p:nvSpPr>
        <p:spPr>
          <a:xfrm>
            <a:off x="771525" y="2657475"/>
            <a:ext cx="9090025" cy="3900488"/>
          </a:xfrm>
        </p:spPr>
        <p:txBody>
          <a:bodyPr/>
          <a:lstStyle/>
          <a:p>
            <a:pPr eaLnBrk="1" hangingPunct="1"/>
            <a:r>
              <a:rPr lang="en-US" altLang="en-US" sz="2800" smtClean="0"/>
              <a:t>Identification of the consequences of some actions, phenomena, simple processes</a:t>
            </a:r>
          </a:p>
          <a:p>
            <a:pPr eaLnBrk="1" hangingPunct="1"/>
            <a:r>
              <a:rPr lang="en-US" altLang="en-US" sz="2800" smtClean="0"/>
              <a:t>Exploring the abilities of interacting with the others</a:t>
            </a:r>
          </a:p>
          <a:p>
            <a:pPr eaLnBrk="1" hangingPunct="1"/>
            <a:r>
              <a:rPr lang="en-US" altLang="en-US" sz="2800" smtClean="0"/>
              <a:t>Performing songs in groups adding movement</a:t>
            </a:r>
            <a:endParaRPr lang="ro-RO" altLang="en-US" sz="2800" smtClean="0"/>
          </a:p>
          <a:p>
            <a:pPr eaLnBrk="1" hangingPunct="1"/>
            <a:r>
              <a:rPr lang="en-US" altLang="en-US" sz="2800" smtClean="0"/>
              <a:t>Recalling the natural/ artificial sources of light, as well as the forms of energy learned</a:t>
            </a:r>
          </a:p>
          <a:p>
            <a:pPr eaLnBrk="1" hangingPunct="1"/>
            <a:r>
              <a:rPr lang="en-US" altLang="en-US" sz="2800" smtClean="0"/>
              <a:t>Expressing the results of some observations using a few scientific terms</a:t>
            </a:r>
            <a:endParaRPr lang="en-US" altLang="en-US" sz="3000" smtClean="0">
              <a:latin typeface="Times New Roman" pitchFamily="18" charset="0"/>
              <a:cs typeface="Times New Roman" pitchFamily="18" charset="0"/>
            </a:endParaRPr>
          </a:p>
          <a:p>
            <a:pPr eaLnBrk="1" hangingPunct="1"/>
            <a:endParaRPr lang="en-US" altLang="en-US" sz="3000" smtClean="0">
              <a:latin typeface="Times New Roman" pitchFamily="18" charset="0"/>
              <a:cs typeface="Times New Roman" pitchFamily="18" charset="0"/>
            </a:endParaRPr>
          </a:p>
        </p:txBody>
      </p:sp>
      <p:pic>
        <p:nvPicPr>
          <p:cNvPr id="8196"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8197"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8198"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noChangeArrowheads="1"/>
          </p:cNvSpPr>
          <p:nvPr>
            <p:ph type="title"/>
          </p:nvPr>
        </p:nvSpPr>
        <p:spPr>
          <a:xfrm>
            <a:off x="3562350" y="1730375"/>
            <a:ext cx="2590800" cy="720725"/>
          </a:xfrm>
        </p:spPr>
        <p:txBody>
          <a:bodyPr/>
          <a:lstStyle/>
          <a:p>
            <a:pPr eaLnBrk="1" hangingPunct="1"/>
            <a:r>
              <a:rPr lang="en-US" altLang="en-US" smtClean="0">
                <a:latin typeface="Georgia" pitchFamily="18" charset="0"/>
                <a:cs typeface="Times New Roman" pitchFamily="18" charset="0"/>
              </a:rPr>
              <a:t>METHODS</a:t>
            </a:r>
            <a:endParaRPr lang="ro-RO" altLang="en-US" smtClean="0">
              <a:latin typeface="Georgia" pitchFamily="18" charset="0"/>
              <a:cs typeface="Times New Roman" pitchFamily="18" charset="0"/>
            </a:endParaRPr>
          </a:p>
        </p:txBody>
      </p:sp>
      <p:sp>
        <p:nvSpPr>
          <p:cNvPr id="45059" name="Content Placeholder 2"/>
          <p:cNvSpPr>
            <a:spLocks noGrp="1" noChangeArrowheads="1"/>
          </p:cNvSpPr>
          <p:nvPr>
            <p:ph idx="1"/>
          </p:nvPr>
        </p:nvSpPr>
        <p:spPr>
          <a:xfrm>
            <a:off x="482600" y="2486025"/>
            <a:ext cx="9671050" cy="3789363"/>
          </a:xfrm>
        </p:spPr>
        <p:txBody>
          <a:bodyPr/>
          <a:lstStyle/>
          <a:p>
            <a:pPr eaLnBrk="1" hangingPunct="1"/>
            <a:r>
              <a:rPr lang="en-US" altLang="en-US" sz="2000" smtClean="0">
                <a:latin typeface="Times New Roman" pitchFamily="18" charset="0"/>
                <a:cs typeface="Times New Roman" pitchFamily="18" charset="0"/>
              </a:rPr>
              <a:t>Starting the lessons with a piece of music played at a musical instrument (flute, piano)</a:t>
            </a:r>
          </a:p>
          <a:p>
            <a:pPr eaLnBrk="1" hangingPunct="1"/>
            <a:r>
              <a:rPr lang="en-US" altLang="en-US" sz="2000" smtClean="0">
                <a:latin typeface="Times New Roman" pitchFamily="18" charset="0"/>
                <a:cs typeface="Times New Roman" pitchFamily="18" charset="0"/>
              </a:rPr>
              <a:t>Presentations of the topic of the lessons emphasizing definitions and characteristics</a:t>
            </a:r>
          </a:p>
          <a:p>
            <a:pPr eaLnBrk="1" hangingPunct="1"/>
            <a:r>
              <a:rPr lang="en-US" altLang="en-US" sz="2000" smtClean="0">
                <a:latin typeface="Times New Roman" pitchFamily="18" charset="0"/>
                <a:cs typeface="Times New Roman" pitchFamily="18" charset="0"/>
              </a:rPr>
              <a:t>Bringing practical materials in class, such as the school magnet kit</a:t>
            </a:r>
          </a:p>
          <a:p>
            <a:pPr eaLnBrk="1" hangingPunct="1"/>
            <a:r>
              <a:rPr lang="en-US" altLang="en-US" sz="2000" smtClean="0">
                <a:latin typeface="Times New Roman" pitchFamily="18" charset="0"/>
                <a:cs typeface="Times New Roman" pitchFamily="18" charset="0"/>
              </a:rPr>
              <a:t>Building experiments in Physics in relation to music in different ways according to the content of the lesson, to the knowledge to be acquired, students’ attitudes and approaches of the process or the laws governing the issues taught</a:t>
            </a:r>
          </a:p>
          <a:p>
            <a:pPr eaLnBrk="1" hangingPunct="1"/>
            <a:r>
              <a:rPr lang="en-US" altLang="en-US" sz="2000" smtClean="0">
                <a:latin typeface="Times New Roman" pitchFamily="18" charset="0"/>
                <a:cs typeface="Times New Roman" pitchFamily="18" charset="0"/>
              </a:rPr>
              <a:t>Drawing students’ attention to an increased focus on building a magnet with the help of music</a:t>
            </a:r>
          </a:p>
          <a:p>
            <a:pPr eaLnBrk="1" hangingPunct="1"/>
            <a:r>
              <a:rPr lang="en-US" altLang="en-US" sz="2000" smtClean="0">
                <a:latin typeface="Times New Roman" pitchFamily="18" charset="0"/>
                <a:cs typeface="Times New Roman" pitchFamily="18" charset="0"/>
              </a:rPr>
              <a:t>Facilitating students’ understanding of various phenomena in Physics by using music as a link between the laws governing Physics and the way they work in the world  </a:t>
            </a:r>
            <a:endParaRPr lang="ro-RO" altLang="en-US" sz="2000" smtClean="0">
              <a:latin typeface="Times New Roman" pitchFamily="18" charset="0"/>
              <a:cs typeface="Times New Roman" pitchFamily="18" charset="0"/>
            </a:endParaRPr>
          </a:p>
        </p:txBody>
      </p:sp>
      <p:pic>
        <p:nvPicPr>
          <p:cNvPr id="45060"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45061"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45062"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noChangeArrowheads="1"/>
          </p:cNvSpPr>
          <p:nvPr>
            <p:ph type="title"/>
          </p:nvPr>
        </p:nvSpPr>
        <p:spPr>
          <a:xfrm>
            <a:off x="2565400" y="1620838"/>
            <a:ext cx="4927600" cy="720725"/>
          </a:xfrm>
        </p:spPr>
        <p:txBody>
          <a:bodyPr/>
          <a:lstStyle/>
          <a:p>
            <a:pPr eaLnBrk="1" hangingPunct="1"/>
            <a:r>
              <a:rPr lang="ro-RO" altLang="en-US" sz="3200" smtClean="0">
                <a:latin typeface="Georgia" pitchFamily="18" charset="0"/>
                <a:cs typeface="Times New Roman" pitchFamily="18" charset="0"/>
              </a:rPr>
              <a:t>Film clasa a 6 a – magneți</a:t>
            </a:r>
          </a:p>
        </p:txBody>
      </p:sp>
      <p:pic>
        <p:nvPicPr>
          <p:cNvPr id="46083" name="Picture 3" descr="sigla_ultima Varianta"/>
          <p:cNvPicPr>
            <a:picLocks noChangeAspect="1" noChangeArrowheads="1"/>
          </p:cNvPicPr>
          <p:nvPr/>
        </p:nvPicPr>
        <p:blipFill>
          <a:blip r:embed="rId3"/>
          <a:srcRect/>
          <a:stretch>
            <a:fillRect/>
          </a:stretch>
        </p:blipFill>
        <p:spPr bwMode="auto">
          <a:xfrm>
            <a:off x="839788" y="317500"/>
            <a:ext cx="1431925" cy="1417638"/>
          </a:xfrm>
          <a:prstGeom prst="rect">
            <a:avLst/>
          </a:prstGeom>
          <a:noFill/>
          <a:ln w="9525">
            <a:noFill/>
            <a:miter lim="800000"/>
            <a:headEnd/>
            <a:tailEnd/>
          </a:ln>
        </p:spPr>
      </p:pic>
      <p:pic>
        <p:nvPicPr>
          <p:cNvPr id="46084" name="Picture 2" descr="logo Music is ..."/>
          <p:cNvPicPr>
            <a:picLocks noChangeAspect="1" noChangeArrowheads="1"/>
          </p:cNvPicPr>
          <p:nvPr/>
        </p:nvPicPr>
        <p:blipFill>
          <a:blip r:embed="rId4"/>
          <a:srcRect/>
          <a:stretch>
            <a:fillRect/>
          </a:stretch>
        </p:blipFill>
        <p:spPr bwMode="auto">
          <a:xfrm>
            <a:off x="3562350" y="28575"/>
            <a:ext cx="1009650" cy="1428750"/>
          </a:xfrm>
          <a:prstGeom prst="rect">
            <a:avLst/>
          </a:prstGeom>
          <a:noFill/>
          <a:ln w="9525">
            <a:noFill/>
            <a:miter lim="800000"/>
            <a:headEnd/>
            <a:tailEnd/>
          </a:ln>
        </p:spPr>
      </p:pic>
      <p:pic>
        <p:nvPicPr>
          <p:cNvPr id="46085" name="Picture 1" descr="Erasmus+-logo"/>
          <p:cNvPicPr>
            <a:picLocks noChangeAspect="1" noChangeArrowheads="1"/>
          </p:cNvPicPr>
          <p:nvPr/>
        </p:nvPicPr>
        <p:blipFill>
          <a:blip r:embed="rId5"/>
          <a:srcRect/>
          <a:stretch>
            <a:fillRect/>
          </a:stretch>
        </p:blipFill>
        <p:spPr bwMode="auto">
          <a:xfrm>
            <a:off x="5983288" y="868363"/>
            <a:ext cx="2190750" cy="476250"/>
          </a:xfrm>
          <a:prstGeom prst="rect">
            <a:avLst/>
          </a:prstGeom>
          <a:noFill/>
          <a:ln w="9525">
            <a:noFill/>
            <a:miter lim="800000"/>
            <a:headEnd/>
            <a:tailEnd/>
          </a:ln>
        </p:spPr>
      </p:pic>
      <p:pic>
        <p:nvPicPr>
          <p:cNvPr id="35847" name="monamagnetscurtmp3.avi">
            <a:hlinkClick r:id="" action="ppaction://media"/>
          </p:cNvPr>
          <p:cNvPicPr>
            <a:picLocks noRot="1" noChangeAspect="1" noChangeArrowheads="1"/>
          </p:cNvPicPr>
          <p:nvPr>
            <a:videoFile r:link="rId1"/>
          </p:nvPr>
        </p:nvPicPr>
        <p:blipFill>
          <a:blip r:embed="rId6"/>
          <a:srcRect/>
          <a:stretch>
            <a:fillRect/>
          </a:stretch>
        </p:blipFill>
        <p:spPr bwMode="auto">
          <a:xfrm>
            <a:off x="1722438" y="2209800"/>
            <a:ext cx="7354887" cy="4137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84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5847"/>
                                        </p:tgtEl>
                                      </p:cBhvr>
                                    </p:cmd>
                                  </p:childTnLst>
                                </p:cTn>
                              </p:par>
                            </p:childTnLst>
                          </p:cTn>
                        </p:par>
                      </p:childTnLst>
                    </p:cTn>
                  </p:par>
                </p:childTnLst>
              </p:cTn>
              <p:nextCondLst>
                <p:cond evt="onClick" delay="0">
                  <p:tgtEl>
                    <p:spTgt spid="35847"/>
                  </p:tgtEl>
                </p:cond>
              </p:nextCondLst>
            </p:seq>
            <p:video>
              <p:cMediaNode>
                <p:cTn id="7" fill="hold" display="0">
                  <p:stCondLst>
                    <p:cond delay="indefinite"/>
                  </p:stCondLst>
                  <p:endCondLst>
                    <p:cond evt="onNext" delay="0">
                      <p:tgtEl>
                        <p:sldTgt/>
                      </p:tgtEl>
                    </p:cond>
                    <p:cond evt="onPrev" delay="0">
                      <p:tgtEl>
                        <p:sldTgt/>
                      </p:tgtEl>
                    </p:cond>
                  </p:endCondLst>
                </p:cTn>
                <p:tgtEl>
                  <p:spTgt spid="35847"/>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noChangeArrowheads="1"/>
          </p:cNvSpPr>
          <p:nvPr>
            <p:ph type="title"/>
          </p:nvPr>
        </p:nvSpPr>
        <p:spPr>
          <a:xfrm>
            <a:off x="2439988" y="2076450"/>
            <a:ext cx="5011737" cy="720725"/>
          </a:xfrm>
        </p:spPr>
        <p:txBody>
          <a:bodyPr/>
          <a:lstStyle/>
          <a:p>
            <a:pPr eaLnBrk="1" hangingPunct="1"/>
            <a:r>
              <a:rPr lang="en-US" altLang="en-US" smtClean="0">
                <a:latin typeface="Georgia" pitchFamily="18" charset="0"/>
                <a:cs typeface="Times New Roman" pitchFamily="18" charset="0"/>
              </a:rPr>
              <a:t>EVALUATION </a:t>
            </a:r>
            <a:endParaRPr lang="ro-RO" altLang="en-US" smtClean="0">
              <a:latin typeface="Georgia" pitchFamily="18" charset="0"/>
              <a:cs typeface="Times New Roman" pitchFamily="18" charset="0"/>
            </a:endParaRPr>
          </a:p>
        </p:txBody>
      </p:sp>
      <p:sp>
        <p:nvSpPr>
          <p:cNvPr id="47107" name="Content Placeholder 2"/>
          <p:cNvSpPr>
            <a:spLocks noGrp="1" noChangeArrowheads="1"/>
          </p:cNvSpPr>
          <p:nvPr>
            <p:ph idx="1"/>
          </p:nvPr>
        </p:nvSpPr>
        <p:spPr>
          <a:xfrm>
            <a:off x="638175" y="2797175"/>
            <a:ext cx="9010650" cy="3495675"/>
          </a:xfrm>
        </p:spPr>
        <p:txBody>
          <a:bodyPr/>
          <a:lstStyle/>
          <a:p>
            <a:pPr eaLnBrk="1" hangingPunct="1"/>
            <a:r>
              <a:rPr lang="en-US" altLang="en-US" sz="2200" smtClean="0"/>
              <a:t>Systematic observation of pupils</a:t>
            </a:r>
          </a:p>
          <a:p>
            <a:pPr eaLnBrk="1" hangingPunct="1"/>
            <a:r>
              <a:rPr lang="en-US" altLang="en-US" sz="2200" smtClean="0"/>
              <a:t>Associations of musical pieces and the issue explored from Physics in order to remember better the scientific notions and stages</a:t>
            </a:r>
          </a:p>
          <a:p>
            <a:pPr eaLnBrk="1" hangingPunct="1"/>
            <a:r>
              <a:rPr lang="en-US" altLang="en-US" sz="2200" smtClean="0"/>
              <a:t>Students’ involvement in the accomplishment of the task (e.g. building an electromagnet)</a:t>
            </a:r>
          </a:p>
          <a:p>
            <a:pPr eaLnBrk="1" hangingPunct="1"/>
            <a:r>
              <a:rPr lang="en-US" altLang="en-US" sz="2200" smtClean="0"/>
              <a:t>Achievement of the final product (e.g. electromagnet) and testing it for proper working (checking whether the electromagnet attracts the paper clips or not)</a:t>
            </a:r>
          </a:p>
          <a:p>
            <a:pPr eaLnBrk="1" hangingPunct="1">
              <a:buFont typeface="Wingdings 3" pitchFamily="18" charset="2"/>
              <a:buNone/>
            </a:pPr>
            <a:endParaRPr lang="en-US" altLang="en-US" sz="2200" smtClean="0"/>
          </a:p>
        </p:txBody>
      </p:sp>
      <p:pic>
        <p:nvPicPr>
          <p:cNvPr id="47108"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47109"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47110"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noChangeArrowheads="1"/>
          </p:cNvSpPr>
          <p:nvPr>
            <p:ph type="title"/>
          </p:nvPr>
        </p:nvSpPr>
        <p:spPr>
          <a:xfrm>
            <a:off x="514350" y="1846263"/>
            <a:ext cx="9271000" cy="1320800"/>
          </a:xfrm>
        </p:spPr>
        <p:txBody>
          <a:bodyPr/>
          <a:lstStyle/>
          <a:p>
            <a:pPr eaLnBrk="1" hangingPunct="1"/>
            <a:r>
              <a:rPr lang="en-US" altLang="en-US" sz="3200" smtClean="0">
                <a:latin typeface="Times New Roman" pitchFamily="18" charset="0"/>
                <a:cs typeface="Times New Roman" pitchFamily="18" charset="0"/>
              </a:rPr>
              <a:t>6A IMPACT EVALUATION: BEFORE AND AFTER</a:t>
            </a:r>
            <a:endParaRPr lang="ro-RO" altLang="en-US" sz="3200" smtClean="0">
              <a:latin typeface="Times New Roman" pitchFamily="18" charset="0"/>
              <a:cs typeface="Times New Roman" pitchFamily="18" charset="0"/>
            </a:endParaRPr>
          </a:p>
        </p:txBody>
      </p:sp>
      <p:pic>
        <p:nvPicPr>
          <p:cNvPr id="48131"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48132"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48133"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graphicFrame>
        <p:nvGraphicFramePr>
          <p:cNvPr id="7" name="Chart 6"/>
          <p:cNvGraphicFramePr/>
          <p:nvPr/>
        </p:nvGraphicFramePr>
        <p:xfrm>
          <a:off x="1719617" y="2398592"/>
          <a:ext cx="6239301" cy="411138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noChangeArrowheads="1"/>
          </p:cNvSpPr>
          <p:nvPr>
            <p:ph type="title"/>
          </p:nvPr>
        </p:nvSpPr>
        <p:spPr>
          <a:xfrm>
            <a:off x="409575" y="1778000"/>
            <a:ext cx="9137650" cy="1320800"/>
          </a:xfrm>
        </p:spPr>
        <p:txBody>
          <a:bodyPr/>
          <a:lstStyle/>
          <a:p>
            <a:pPr eaLnBrk="1" hangingPunct="1"/>
            <a:r>
              <a:rPr lang="en-US" altLang="en-US" sz="3200" smtClean="0">
                <a:latin typeface="Times New Roman" pitchFamily="18" charset="0"/>
                <a:cs typeface="Times New Roman" pitchFamily="18" charset="0"/>
              </a:rPr>
              <a:t>6A IMPACT EVALUATION: BEFORE AND AFTER</a:t>
            </a:r>
            <a:endParaRPr lang="ro-RO" altLang="en-US" sz="3200" smtClean="0">
              <a:latin typeface="Times New Roman" pitchFamily="18" charset="0"/>
              <a:cs typeface="Times New Roman" pitchFamily="18" charset="0"/>
            </a:endParaRPr>
          </a:p>
        </p:txBody>
      </p:sp>
      <p:pic>
        <p:nvPicPr>
          <p:cNvPr id="49155"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49156"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49157"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graphicFrame>
        <p:nvGraphicFramePr>
          <p:cNvPr id="8" name="Chart 7"/>
          <p:cNvGraphicFramePr/>
          <p:nvPr/>
        </p:nvGraphicFramePr>
        <p:xfrm>
          <a:off x="1842448" y="2439538"/>
          <a:ext cx="5993642" cy="397491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noChangeArrowheads="1"/>
          </p:cNvSpPr>
          <p:nvPr>
            <p:ph type="title"/>
          </p:nvPr>
        </p:nvSpPr>
        <p:spPr>
          <a:xfrm>
            <a:off x="490538" y="1968500"/>
            <a:ext cx="9056687" cy="1320800"/>
          </a:xfrm>
        </p:spPr>
        <p:txBody>
          <a:bodyPr/>
          <a:lstStyle/>
          <a:p>
            <a:pPr eaLnBrk="1" hangingPunct="1"/>
            <a:r>
              <a:rPr lang="en-US" altLang="en-US" sz="3200" smtClean="0">
                <a:latin typeface="Times New Roman" pitchFamily="18" charset="0"/>
                <a:cs typeface="Times New Roman" pitchFamily="18" charset="0"/>
              </a:rPr>
              <a:t>6A IMPACT EVALUATION: BEFORE AND AFTER</a:t>
            </a:r>
            <a:endParaRPr lang="ro-RO" altLang="en-US" sz="3200" smtClean="0">
              <a:latin typeface="Times New Roman" pitchFamily="18" charset="0"/>
              <a:cs typeface="Times New Roman" pitchFamily="18" charset="0"/>
            </a:endParaRPr>
          </a:p>
        </p:txBody>
      </p:sp>
      <p:pic>
        <p:nvPicPr>
          <p:cNvPr id="50179"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50180"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50181"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graphicFrame>
        <p:nvGraphicFramePr>
          <p:cNvPr id="7" name="Chart 6"/>
          <p:cNvGraphicFramePr/>
          <p:nvPr/>
        </p:nvGraphicFramePr>
        <p:xfrm>
          <a:off x="2207692" y="2412241"/>
          <a:ext cx="5966345" cy="413868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noChangeArrowheads="1"/>
          </p:cNvSpPr>
          <p:nvPr>
            <p:ph type="title"/>
          </p:nvPr>
        </p:nvSpPr>
        <p:spPr>
          <a:xfrm>
            <a:off x="490538" y="1968500"/>
            <a:ext cx="9056687" cy="647700"/>
          </a:xfrm>
        </p:spPr>
        <p:txBody>
          <a:bodyPr/>
          <a:lstStyle/>
          <a:p>
            <a:pPr algn="ctr" eaLnBrk="1" hangingPunct="1"/>
            <a:r>
              <a:rPr lang="ro-RO" altLang="en-US" sz="3200" smtClean="0">
                <a:latin typeface="Times New Roman" pitchFamily="18" charset="0"/>
                <a:cs typeface="Times New Roman" pitchFamily="18" charset="0"/>
              </a:rPr>
              <a:t>From now on, this is how we go to Physics class</a:t>
            </a:r>
          </a:p>
        </p:txBody>
      </p:sp>
      <p:pic>
        <p:nvPicPr>
          <p:cNvPr id="51203"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51204"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51205"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pic>
        <p:nvPicPr>
          <p:cNvPr id="51206" name="Picture 2" descr="Imagini pentru musical instruments cartoon"/>
          <p:cNvPicPr>
            <a:picLocks noChangeAspect="1" noChangeArrowheads="1"/>
          </p:cNvPicPr>
          <p:nvPr/>
        </p:nvPicPr>
        <p:blipFill>
          <a:blip r:embed="rId5"/>
          <a:srcRect/>
          <a:stretch>
            <a:fillRect/>
          </a:stretch>
        </p:blipFill>
        <p:spPr bwMode="auto">
          <a:xfrm>
            <a:off x="2271713" y="2503488"/>
            <a:ext cx="5229225" cy="4354512"/>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noChangeArrowheads="1"/>
          </p:cNvSpPr>
          <p:nvPr>
            <p:ph type="title"/>
          </p:nvPr>
        </p:nvSpPr>
        <p:spPr>
          <a:xfrm>
            <a:off x="377825" y="1968500"/>
            <a:ext cx="9434513" cy="1320800"/>
          </a:xfrm>
        </p:spPr>
        <p:txBody>
          <a:bodyPr/>
          <a:lstStyle/>
          <a:p>
            <a:pPr eaLnBrk="1" hangingPunct="1"/>
            <a:r>
              <a:rPr lang="en-US" altLang="en-US" sz="3200" smtClean="0">
                <a:latin typeface="Times New Roman" pitchFamily="18" charset="0"/>
                <a:cs typeface="Times New Roman" pitchFamily="18" charset="0"/>
              </a:rPr>
              <a:t>6B IMPACT EVALUATION: BEFORE AND AFTER</a:t>
            </a:r>
            <a:endParaRPr lang="ro-RO" altLang="en-US" sz="3200" smtClean="0">
              <a:latin typeface="Times New Roman" pitchFamily="18" charset="0"/>
              <a:cs typeface="Times New Roman" pitchFamily="18" charset="0"/>
            </a:endParaRPr>
          </a:p>
        </p:txBody>
      </p:sp>
      <p:pic>
        <p:nvPicPr>
          <p:cNvPr id="52227"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52228"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52229"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graphicFrame>
        <p:nvGraphicFramePr>
          <p:cNvPr id="8" name="Chart 7"/>
          <p:cNvGraphicFramePr/>
          <p:nvPr/>
        </p:nvGraphicFramePr>
        <p:xfrm>
          <a:off x="2169992" y="2480478"/>
          <a:ext cx="5625152" cy="408409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noChangeArrowheads="1"/>
          </p:cNvSpPr>
          <p:nvPr>
            <p:ph type="title"/>
          </p:nvPr>
        </p:nvSpPr>
        <p:spPr>
          <a:xfrm>
            <a:off x="309563" y="1955800"/>
            <a:ext cx="9080500" cy="1320800"/>
          </a:xfrm>
        </p:spPr>
        <p:txBody>
          <a:bodyPr/>
          <a:lstStyle/>
          <a:p>
            <a:pPr eaLnBrk="1" hangingPunct="1"/>
            <a:r>
              <a:rPr lang="en-US" altLang="en-US" sz="3200" smtClean="0">
                <a:latin typeface="Times New Roman" pitchFamily="18" charset="0"/>
                <a:cs typeface="Times New Roman" pitchFamily="18" charset="0"/>
              </a:rPr>
              <a:t>6B IMPACT EVALUATION: BEFORE AND AFTER</a:t>
            </a:r>
            <a:endParaRPr lang="ro-RO" altLang="en-US" sz="3200" smtClean="0">
              <a:latin typeface="Times New Roman" pitchFamily="18" charset="0"/>
              <a:cs typeface="Times New Roman" pitchFamily="18" charset="0"/>
            </a:endParaRPr>
          </a:p>
        </p:txBody>
      </p:sp>
      <p:pic>
        <p:nvPicPr>
          <p:cNvPr id="53251"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53252"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53253"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graphicFrame>
        <p:nvGraphicFramePr>
          <p:cNvPr id="8" name="Chart 7"/>
          <p:cNvGraphicFramePr/>
          <p:nvPr/>
        </p:nvGraphicFramePr>
        <p:xfrm>
          <a:off x="2008187" y="2521424"/>
          <a:ext cx="6110287" cy="412503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noChangeArrowheads="1"/>
          </p:cNvSpPr>
          <p:nvPr>
            <p:ph type="title"/>
          </p:nvPr>
        </p:nvSpPr>
        <p:spPr>
          <a:xfrm>
            <a:off x="839788" y="1968500"/>
            <a:ext cx="9190037" cy="1320800"/>
          </a:xfrm>
        </p:spPr>
        <p:txBody>
          <a:bodyPr/>
          <a:lstStyle/>
          <a:p>
            <a:pPr eaLnBrk="1" hangingPunct="1"/>
            <a:r>
              <a:rPr lang="en-US" altLang="en-US" sz="3200" smtClean="0">
                <a:latin typeface="Times New Roman" pitchFamily="18" charset="0"/>
                <a:cs typeface="Times New Roman" pitchFamily="18" charset="0"/>
              </a:rPr>
              <a:t>6B IMPACT EVALUATION: BEFORE AND AFTER</a:t>
            </a:r>
            <a:endParaRPr lang="ro-RO" altLang="en-US" sz="3200" smtClean="0">
              <a:latin typeface="Times New Roman" pitchFamily="18" charset="0"/>
              <a:cs typeface="Times New Roman" pitchFamily="18" charset="0"/>
            </a:endParaRPr>
          </a:p>
        </p:txBody>
      </p:sp>
      <p:pic>
        <p:nvPicPr>
          <p:cNvPr id="54275"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54276"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54277"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graphicFrame>
        <p:nvGraphicFramePr>
          <p:cNvPr id="8" name="Chart 7"/>
          <p:cNvGraphicFramePr/>
          <p:nvPr/>
        </p:nvGraphicFramePr>
        <p:xfrm>
          <a:off x="2006221" y="2494126"/>
          <a:ext cx="5979994" cy="409774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a:xfrm>
            <a:off x="2271713" y="1758950"/>
            <a:ext cx="5553075" cy="671513"/>
          </a:xfrm>
        </p:spPr>
        <p:txBody>
          <a:bodyPr/>
          <a:lstStyle/>
          <a:p>
            <a:pPr eaLnBrk="1" hangingPunct="1"/>
            <a:r>
              <a:rPr lang="ro-RO" altLang="en-US" smtClean="0">
                <a:latin typeface="Times New Roman" pitchFamily="18" charset="0"/>
                <a:cs typeface="Times New Roman" pitchFamily="18" charset="0"/>
              </a:rPr>
              <a:t>Which phenomenon is this?</a:t>
            </a:r>
          </a:p>
        </p:txBody>
      </p:sp>
      <p:pic>
        <p:nvPicPr>
          <p:cNvPr id="9219"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9220"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9221"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pic>
        <p:nvPicPr>
          <p:cNvPr id="9222" name="Picture 2" descr="Imagini pentru wind"/>
          <p:cNvPicPr>
            <a:picLocks noChangeAspect="1" noChangeArrowheads="1"/>
          </p:cNvPicPr>
          <p:nvPr/>
        </p:nvPicPr>
        <p:blipFill>
          <a:blip r:embed="rId5"/>
          <a:srcRect/>
          <a:stretch>
            <a:fillRect/>
          </a:stretch>
        </p:blipFill>
        <p:spPr bwMode="auto">
          <a:xfrm>
            <a:off x="6302375" y="2557463"/>
            <a:ext cx="3429000" cy="2476500"/>
          </a:xfrm>
          <a:prstGeom prst="rect">
            <a:avLst/>
          </a:prstGeom>
          <a:noFill/>
          <a:ln w="9525">
            <a:noFill/>
            <a:miter lim="800000"/>
            <a:headEnd/>
            <a:tailEnd/>
          </a:ln>
        </p:spPr>
      </p:pic>
      <p:pic>
        <p:nvPicPr>
          <p:cNvPr id="9223" name="Picture 4" descr="Imagini pentru ploaie planse colorat"/>
          <p:cNvPicPr>
            <a:picLocks noChangeAspect="1" noChangeArrowheads="1"/>
          </p:cNvPicPr>
          <p:nvPr/>
        </p:nvPicPr>
        <p:blipFill>
          <a:blip r:embed="rId6"/>
          <a:srcRect/>
          <a:stretch>
            <a:fillRect/>
          </a:stretch>
        </p:blipFill>
        <p:spPr bwMode="auto">
          <a:xfrm>
            <a:off x="987425" y="2557463"/>
            <a:ext cx="3219450" cy="4044950"/>
          </a:xfrm>
          <a:prstGeom prst="rect">
            <a:avLst/>
          </a:prstGeom>
          <a:noFill/>
          <a:ln w="9525">
            <a:noFill/>
            <a:miter lim="800000"/>
            <a:headEnd/>
            <a:tailEnd/>
          </a:ln>
        </p:spPr>
      </p:pic>
      <p:pic>
        <p:nvPicPr>
          <p:cNvPr id="9224" name="Picture 8" descr="Imagini pentru soare planse colorat"/>
          <p:cNvPicPr>
            <a:picLocks noChangeAspect="1" noChangeArrowheads="1"/>
          </p:cNvPicPr>
          <p:nvPr/>
        </p:nvPicPr>
        <p:blipFill>
          <a:blip r:embed="rId7"/>
          <a:srcRect/>
          <a:stretch>
            <a:fillRect/>
          </a:stretch>
        </p:blipFill>
        <p:spPr bwMode="auto">
          <a:xfrm>
            <a:off x="4713288" y="4441825"/>
            <a:ext cx="1995487" cy="202882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noChangeArrowheads="1"/>
          </p:cNvSpPr>
          <p:nvPr>
            <p:ph type="title"/>
          </p:nvPr>
        </p:nvSpPr>
        <p:spPr>
          <a:xfrm>
            <a:off x="2271713" y="1604963"/>
            <a:ext cx="6235700" cy="771525"/>
          </a:xfrm>
        </p:spPr>
        <p:txBody>
          <a:bodyPr>
            <a:normAutofit fontScale="90000"/>
          </a:bodyPr>
          <a:lstStyle/>
          <a:p>
            <a:pPr algn="ctr" eaLnBrk="1" hangingPunct="1">
              <a:defRPr/>
            </a:pPr>
            <a:r>
              <a:rPr lang="ro-RO" altLang="en-US" sz="2900" smtClean="0">
                <a:latin typeface="Times New Roman" panose="02020603050405020304" pitchFamily="18" charset="0"/>
                <a:cs typeface="Times New Roman" panose="02020603050405020304" pitchFamily="18" charset="0"/>
              </a:rPr>
              <a:t>Like this… I love science classes! Physics rocks!</a:t>
            </a:r>
          </a:p>
        </p:txBody>
      </p:sp>
      <p:pic>
        <p:nvPicPr>
          <p:cNvPr id="55299"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55300"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55301"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pic>
        <p:nvPicPr>
          <p:cNvPr id="55302" name="Picture 2" descr="Imagine similară"/>
          <p:cNvPicPr>
            <a:picLocks noChangeAspect="1" noChangeArrowheads="1"/>
          </p:cNvPicPr>
          <p:nvPr/>
        </p:nvPicPr>
        <p:blipFill>
          <a:blip r:embed="rId5"/>
          <a:srcRect/>
          <a:stretch>
            <a:fillRect/>
          </a:stretch>
        </p:blipFill>
        <p:spPr bwMode="auto">
          <a:xfrm>
            <a:off x="1125538" y="3016250"/>
            <a:ext cx="4318000" cy="3786188"/>
          </a:xfrm>
          <a:prstGeom prst="rect">
            <a:avLst/>
          </a:prstGeom>
          <a:noFill/>
          <a:ln w="9525">
            <a:noFill/>
            <a:miter lim="800000"/>
            <a:headEnd/>
            <a:tailEnd/>
          </a:ln>
        </p:spPr>
      </p:pic>
      <p:pic>
        <p:nvPicPr>
          <p:cNvPr id="55303" name="Picture 4" descr="Imagine similară"/>
          <p:cNvPicPr>
            <a:picLocks noChangeAspect="1" noChangeArrowheads="1"/>
          </p:cNvPicPr>
          <p:nvPr/>
        </p:nvPicPr>
        <p:blipFill>
          <a:blip r:embed="rId6"/>
          <a:srcRect/>
          <a:stretch>
            <a:fillRect/>
          </a:stretch>
        </p:blipFill>
        <p:spPr bwMode="auto">
          <a:xfrm>
            <a:off x="5541963" y="2563813"/>
            <a:ext cx="3630612" cy="4014787"/>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noChangeArrowheads="1"/>
          </p:cNvSpPr>
          <p:nvPr>
            <p:ph type="title"/>
          </p:nvPr>
        </p:nvSpPr>
        <p:spPr>
          <a:xfrm>
            <a:off x="1555750" y="1974850"/>
            <a:ext cx="7200900" cy="814388"/>
          </a:xfrm>
        </p:spPr>
        <p:txBody>
          <a:bodyPr/>
          <a:lstStyle/>
          <a:p>
            <a:pPr eaLnBrk="1" hangingPunct="1"/>
            <a:r>
              <a:rPr lang="en-US" altLang="en-US" sz="3200" b="1" smtClean="0">
                <a:latin typeface="Georgia" pitchFamily="18" charset="0"/>
              </a:rPr>
              <a:t>SECONDARY SCHOOL: 7</a:t>
            </a:r>
            <a:r>
              <a:rPr lang="en-US" altLang="en-US" sz="3200" b="1" baseline="30000" smtClean="0">
                <a:latin typeface="Georgia" pitchFamily="18" charset="0"/>
              </a:rPr>
              <a:t>th</a:t>
            </a:r>
            <a:r>
              <a:rPr lang="en-US" altLang="en-US" sz="3200" b="1" smtClean="0">
                <a:latin typeface="Georgia" pitchFamily="18" charset="0"/>
              </a:rPr>
              <a:t> grade</a:t>
            </a:r>
            <a:endParaRPr lang="ro-RO" altLang="en-US" sz="3200" b="1" smtClean="0">
              <a:latin typeface="Georgia" pitchFamily="18" charset="0"/>
            </a:endParaRPr>
          </a:p>
        </p:txBody>
      </p:sp>
      <p:sp>
        <p:nvSpPr>
          <p:cNvPr id="56323" name="Content Placeholder 2"/>
          <p:cNvSpPr>
            <a:spLocks noGrp="1" noChangeArrowheads="1"/>
          </p:cNvSpPr>
          <p:nvPr>
            <p:ph idx="1"/>
          </p:nvPr>
        </p:nvSpPr>
        <p:spPr>
          <a:xfrm>
            <a:off x="1289050" y="3844925"/>
            <a:ext cx="7466013" cy="2417763"/>
          </a:xfrm>
        </p:spPr>
        <p:txBody>
          <a:bodyPr/>
          <a:lstStyle/>
          <a:p>
            <a:pPr algn="ctr" eaLnBrk="1" hangingPunct="1">
              <a:lnSpc>
                <a:spcPct val="90000"/>
              </a:lnSpc>
            </a:pPr>
            <a:r>
              <a:rPr lang="en-US" altLang="en-US" sz="1700" smtClean="0">
                <a:latin typeface="Georgia" pitchFamily="18" charset="0"/>
              </a:rPr>
              <a:t>PERIOD: 8 –</a:t>
            </a:r>
            <a:r>
              <a:rPr lang="ro-RO" altLang="en-US" sz="1700" smtClean="0">
                <a:latin typeface="Georgia" pitchFamily="18" charset="0"/>
              </a:rPr>
              <a:t> 19 May</a:t>
            </a:r>
            <a:r>
              <a:rPr lang="en-US" altLang="en-US" sz="1700" smtClean="0">
                <a:latin typeface="Georgia" pitchFamily="18" charset="0"/>
              </a:rPr>
              <a:t>  2017</a:t>
            </a:r>
          </a:p>
          <a:p>
            <a:pPr algn="ctr" eaLnBrk="1" hangingPunct="1">
              <a:lnSpc>
                <a:spcPct val="90000"/>
              </a:lnSpc>
            </a:pPr>
            <a:r>
              <a:rPr lang="en-US" altLang="en-US" sz="1700" smtClean="0">
                <a:latin typeface="Georgia" pitchFamily="18" charset="0"/>
              </a:rPr>
              <a:t>Number of students: 39</a:t>
            </a:r>
            <a:r>
              <a:rPr lang="ro-RO" altLang="en-US" sz="1700" smtClean="0">
                <a:latin typeface="Georgia" pitchFamily="18" charset="0"/>
              </a:rPr>
              <a:t> (7A 19 and</a:t>
            </a:r>
            <a:r>
              <a:rPr lang="en-US" altLang="en-US" sz="1700" smtClean="0">
                <a:latin typeface="Georgia" pitchFamily="18" charset="0"/>
              </a:rPr>
              <a:t> 7B 20)</a:t>
            </a:r>
          </a:p>
          <a:p>
            <a:pPr algn="ctr" eaLnBrk="1" hangingPunct="1">
              <a:lnSpc>
                <a:spcPct val="90000"/>
              </a:lnSpc>
            </a:pPr>
            <a:r>
              <a:rPr lang="en-US" altLang="en-US" sz="1700" smtClean="0">
                <a:latin typeface="Georgia" pitchFamily="18" charset="0"/>
              </a:rPr>
              <a:t>SUBJECT: Chemistry</a:t>
            </a:r>
          </a:p>
          <a:p>
            <a:pPr algn="ctr" eaLnBrk="1" hangingPunct="1">
              <a:lnSpc>
                <a:spcPct val="90000"/>
              </a:lnSpc>
            </a:pPr>
            <a:r>
              <a:rPr lang="en-US" altLang="en-US" sz="1700" smtClean="0">
                <a:latin typeface="Georgia" pitchFamily="18" charset="0"/>
              </a:rPr>
              <a:t>LEARNING UNITS: </a:t>
            </a:r>
            <a:r>
              <a:rPr lang="en-US" altLang="en-US" sz="2000" i="1" smtClean="0">
                <a:latin typeface="Georgia" pitchFamily="18" charset="0"/>
              </a:rPr>
              <a:t>Substance. Mixture. Chemical Reactions</a:t>
            </a:r>
            <a:endParaRPr lang="en-US" altLang="en-US" sz="1700" smtClean="0">
              <a:latin typeface="Georgia" pitchFamily="18" charset="0"/>
            </a:endParaRPr>
          </a:p>
          <a:p>
            <a:pPr algn="ctr" eaLnBrk="1" hangingPunct="1">
              <a:lnSpc>
                <a:spcPct val="90000"/>
              </a:lnSpc>
            </a:pPr>
            <a:r>
              <a:rPr lang="en-US" altLang="en-US" sz="1700" smtClean="0">
                <a:latin typeface="Georgia" pitchFamily="18" charset="0"/>
              </a:rPr>
              <a:t>LESSONS: teaching, and learning  about mixtures and chemical reactions through music</a:t>
            </a:r>
          </a:p>
          <a:p>
            <a:pPr eaLnBrk="1" hangingPunct="1">
              <a:lnSpc>
                <a:spcPct val="90000"/>
              </a:lnSpc>
              <a:buFont typeface="Wingdings 3" pitchFamily="18" charset="2"/>
              <a:buNone/>
            </a:pPr>
            <a:endParaRPr lang="ro-RO" altLang="en-US" sz="1400" smtClean="0">
              <a:latin typeface="Georgia" pitchFamily="18" charset="0"/>
            </a:endParaRPr>
          </a:p>
        </p:txBody>
      </p:sp>
      <p:sp>
        <p:nvSpPr>
          <p:cNvPr id="56324" name="Title 1"/>
          <p:cNvSpPr txBox="1">
            <a:spLocks noChangeArrowheads="1"/>
          </p:cNvSpPr>
          <p:nvPr/>
        </p:nvSpPr>
        <p:spPr bwMode="auto">
          <a:xfrm>
            <a:off x="1420813" y="2741613"/>
            <a:ext cx="7200900" cy="814387"/>
          </a:xfrm>
          <a:prstGeom prst="rect">
            <a:avLst/>
          </a:prstGeom>
          <a:noFill/>
          <a:ln w="9525">
            <a:noFill/>
            <a:miter lim="800000"/>
            <a:headEnd/>
            <a:tailEnd/>
          </a:ln>
        </p:spPr>
        <p:txBody>
          <a:bodyPr anchor="ctr"/>
          <a:lstStyle/>
          <a:p>
            <a:pPr algn="ctr" eaLnBrk="1" hangingPunct="1">
              <a:lnSpc>
                <a:spcPct val="90000"/>
              </a:lnSpc>
              <a:buFont typeface="Wingdings 3" pitchFamily="18" charset="2"/>
              <a:buNone/>
            </a:pPr>
            <a:r>
              <a:rPr lang="en-US" altLang="en-US" sz="2800">
                <a:latin typeface="Georgia" pitchFamily="18" charset="0"/>
              </a:rPr>
              <a:t>How to Make Your Own Slime? </a:t>
            </a:r>
          </a:p>
          <a:p>
            <a:pPr algn="ctr" eaLnBrk="1" hangingPunct="1">
              <a:lnSpc>
                <a:spcPct val="90000"/>
              </a:lnSpc>
              <a:buFont typeface="Wingdings 3" pitchFamily="18" charset="2"/>
              <a:buNone/>
            </a:pPr>
            <a:r>
              <a:rPr lang="ro-RO" altLang="en-US" sz="2800">
                <a:latin typeface="Georgia" pitchFamily="18" charset="0"/>
              </a:rPr>
              <a:t>AND </a:t>
            </a:r>
          </a:p>
          <a:p>
            <a:pPr algn="ctr" eaLnBrk="1" hangingPunct="1">
              <a:lnSpc>
                <a:spcPct val="90000"/>
              </a:lnSpc>
              <a:buFont typeface="Wingdings 3" pitchFamily="18" charset="2"/>
              <a:buNone/>
            </a:pPr>
            <a:r>
              <a:rPr lang="en-US" altLang="en-US" sz="2800">
                <a:latin typeface="Georgia" pitchFamily="18" charset="0"/>
              </a:rPr>
              <a:t>Chemical Volcano</a:t>
            </a:r>
            <a:endParaRPr lang="ro-RO" altLang="en-US" sz="2800">
              <a:latin typeface="Georgia" pitchFamily="18" charset="0"/>
            </a:endParaRPr>
          </a:p>
        </p:txBody>
      </p:sp>
      <p:pic>
        <p:nvPicPr>
          <p:cNvPr id="56325"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56326"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56327"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noChangeArrowheads="1"/>
          </p:cNvSpPr>
          <p:nvPr>
            <p:ph type="title"/>
          </p:nvPr>
        </p:nvSpPr>
        <p:spPr>
          <a:xfrm>
            <a:off x="561975" y="1944688"/>
            <a:ext cx="9315450" cy="530225"/>
          </a:xfrm>
        </p:spPr>
        <p:txBody>
          <a:bodyPr/>
          <a:lstStyle/>
          <a:p>
            <a:pPr algn="ctr" eaLnBrk="1" hangingPunct="1"/>
            <a:r>
              <a:rPr lang="en-US" altLang="en-US" sz="2700" b="1" smtClean="0">
                <a:latin typeface="Times New Roman" pitchFamily="18" charset="0"/>
                <a:cs typeface="Times New Roman" pitchFamily="18" charset="0"/>
              </a:rPr>
              <a:t>COMPETENCES  IN SCIENCES</a:t>
            </a:r>
            <a:endParaRPr lang="ro-RO" altLang="en-US" sz="2700" b="1" smtClean="0">
              <a:latin typeface="Times New Roman" pitchFamily="18" charset="0"/>
              <a:cs typeface="Times New Roman" pitchFamily="18" charset="0"/>
            </a:endParaRPr>
          </a:p>
        </p:txBody>
      </p:sp>
      <p:sp>
        <p:nvSpPr>
          <p:cNvPr id="57347" name="Content Placeholder 2"/>
          <p:cNvSpPr>
            <a:spLocks noGrp="1" noChangeArrowheads="1"/>
          </p:cNvSpPr>
          <p:nvPr>
            <p:ph idx="1"/>
          </p:nvPr>
        </p:nvSpPr>
        <p:spPr>
          <a:xfrm>
            <a:off x="1128713" y="2474913"/>
            <a:ext cx="7915275" cy="3641725"/>
          </a:xfrm>
        </p:spPr>
        <p:txBody>
          <a:bodyPr/>
          <a:lstStyle/>
          <a:p>
            <a:pPr eaLnBrk="1" hangingPunct="1"/>
            <a:r>
              <a:rPr lang="en-US" altLang="en-US" sz="2500" smtClean="0">
                <a:latin typeface="Times New Roman" pitchFamily="18" charset="0"/>
                <a:cs typeface="Times New Roman" pitchFamily="18" charset="0"/>
              </a:rPr>
              <a:t>Exploration of phenomena and properties of substances encountered in daily activity</a:t>
            </a:r>
          </a:p>
          <a:p>
            <a:pPr eaLnBrk="1" hangingPunct="1"/>
            <a:r>
              <a:rPr lang="en-US" altLang="en-US" sz="2500" smtClean="0">
                <a:latin typeface="Times New Roman" pitchFamily="18" charset="0"/>
                <a:cs typeface="Times New Roman" pitchFamily="18" charset="0"/>
              </a:rPr>
              <a:t>Interpretation of data and information obtained during the process of investigation</a:t>
            </a:r>
          </a:p>
          <a:p>
            <a:pPr eaLnBrk="1" hangingPunct="1"/>
            <a:r>
              <a:rPr lang="en-US" altLang="en-US" sz="2500" smtClean="0">
                <a:latin typeface="Times New Roman" pitchFamily="18" charset="0"/>
                <a:cs typeface="Times New Roman" pitchFamily="18" charset="0"/>
              </a:rPr>
              <a:t>Solving problems in concrete situations using algorithms and tools specific to Chemistry</a:t>
            </a:r>
          </a:p>
          <a:p>
            <a:pPr eaLnBrk="1" hangingPunct="1"/>
            <a:r>
              <a:rPr lang="en-US" altLang="en-US" sz="2500" smtClean="0">
                <a:latin typeface="Times New Roman" pitchFamily="18" charset="0"/>
                <a:cs typeface="Times New Roman" pitchFamily="18" charset="0"/>
              </a:rPr>
              <a:t>Evaluation of the consequences of processes and effects of chemical substances on the individual and the environment</a:t>
            </a:r>
            <a:endParaRPr lang="ro-RO" altLang="en-US" sz="2500" smtClean="0">
              <a:latin typeface="Times New Roman" pitchFamily="18" charset="0"/>
              <a:cs typeface="Times New Roman" pitchFamily="18" charset="0"/>
            </a:endParaRPr>
          </a:p>
        </p:txBody>
      </p:sp>
      <p:pic>
        <p:nvPicPr>
          <p:cNvPr id="57348"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57349"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57350"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noChangeArrowheads="1"/>
          </p:cNvSpPr>
          <p:nvPr>
            <p:ph type="title"/>
          </p:nvPr>
        </p:nvSpPr>
        <p:spPr>
          <a:xfrm>
            <a:off x="679450" y="2009775"/>
            <a:ext cx="8597900" cy="671513"/>
          </a:xfrm>
        </p:spPr>
        <p:txBody>
          <a:bodyPr/>
          <a:lstStyle/>
          <a:p>
            <a:pPr eaLnBrk="1" hangingPunct="1"/>
            <a:r>
              <a:rPr lang="en-US" altLang="en-US" smtClean="0">
                <a:latin typeface="Times New Roman" pitchFamily="18" charset="0"/>
                <a:cs typeface="Times New Roman" pitchFamily="18" charset="0"/>
              </a:rPr>
              <a:t>OBJECTIVES / AIMS OF THE LESSONS:</a:t>
            </a:r>
            <a:endParaRPr lang="ro-RO" altLang="en-US" smtClean="0">
              <a:latin typeface="Times New Roman" pitchFamily="18" charset="0"/>
              <a:cs typeface="Times New Roman" pitchFamily="18" charset="0"/>
            </a:endParaRPr>
          </a:p>
        </p:txBody>
      </p:sp>
      <p:sp>
        <p:nvSpPr>
          <p:cNvPr id="58371" name="Content Placeholder 2"/>
          <p:cNvSpPr>
            <a:spLocks noGrp="1" noChangeArrowheads="1"/>
          </p:cNvSpPr>
          <p:nvPr>
            <p:ph idx="1"/>
          </p:nvPr>
        </p:nvSpPr>
        <p:spPr>
          <a:xfrm>
            <a:off x="747713" y="2938463"/>
            <a:ext cx="3871912" cy="3335337"/>
          </a:xfrm>
        </p:spPr>
        <p:txBody>
          <a:bodyPr/>
          <a:lstStyle/>
          <a:p>
            <a:pPr eaLnBrk="1" hangingPunct="1"/>
            <a:r>
              <a:rPr lang="en-US" altLang="en-US" sz="3000" smtClean="0">
                <a:latin typeface="Times New Roman" pitchFamily="18" charset="0"/>
                <a:cs typeface="Times New Roman" pitchFamily="18" charset="0"/>
              </a:rPr>
              <a:t>Gaining knowledge about the characteristics of chemical mixtures</a:t>
            </a:r>
          </a:p>
          <a:p>
            <a:pPr eaLnBrk="1" hangingPunct="1"/>
            <a:r>
              <a:rPr lang="en-US" altLang="en-US" sz="3000" smtClean="0">
                <a:latin typeface="Times New Roman" pitchFamily="18" charset="0"/>
                <a:cs typeface="Times New Roman" pitchFamily="18" charset="0"/>
              </a:rPr>
              <a:t>Acquiring practical skills related to mixtures in chemistry </a:t>
            </a:r>
          </a:p>
        </p:txBody>
      </p:sp>
      <p:pic>
        <p:nvPicPr>
          <p:cNvPr id="58372"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58373"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58374"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
        <p:nvSpPr>
          <p:cNvPr id="58375" name="Content Placeholder 2"/>
          <p:cNvSpPr txBox="1">
            <a:spLocks noChangeArrowheads="1"/>
          </p:cNvSpPr>
          <p:nvPr/>
        </p:nvSpPr>
        <p:spPr bwMode="auto">
          <a:xfrm>
            <a:off x="5640388" y="3067050"/>
            <a:ext cx="4922837" cy="3335338"/>
          </a:xfrm>
          <a:prstGeom prst="rect">
            <a:avLst/>
          </a:prstGeom>
          <a:noFill/>
          <a:ln w="9525">
            <a:noFill/>
            <a:miter lim="800000"/>
            <a:headEnd/>
            <a:tailEnd/>
          </a:ln>
        </p:spPr>
        <p:txBody>
          <a:bodyPr/>
          <a:lstStyle/>
          <a:p>
            <a:pPr marL="342900" indent="-342900" eaLnBrk="1" hangingPunct="1">
              <a:spcBef>
                <a:spcPts val="1000"/>
              </a:spcBef>
              <a:buClr>
                <a:schemeClr val="accent1"/>
              </a:buClr>
              <a:buSzPct val="80000"/>
              <a:buFont typeface="Wingdings 3" pitchFamily="18" charset="2"/>
              <a:buChar char=""/>
            </a:pPr>
            <a:r>
              <a:rPr lang="en-US" altLang="en-US" sz="3000">
                <a:solidFill>
                  <a:srgbClr val="404040"/>
                </a:solidFill>
                <a:latin typeface="Times New Roman" pitchFamily="18" charset="0"/>
                <a:cs typeface="Times New Roman" pitchFamily="18" charset="0"/>
              </a:rPr>
              <a:t>Becoming aware of the differences between mixture and combination</a:t>
            </a:r>
          </a:p>
          <a:p>
            <a:pPr marL="342900" indent="-342900" eaLnBrk="1" hangingPunct="1">
              <a:spcBef>
                <a:spcPts val="1000"/>
              </a:spcBef>
              <a:buClr>
                <a:schemeClr val="accent1"/>
              </a:buClr>
              <a:buSzPct val="80000"/>
              <a:buFont typeface="Wingdings 3" pitchFamily="18" charset="2"/>
              <a:buChar char=""/>
            </a:pPr>
            <a:r>
              <a:rPr lang="en-US" altLang="en-US" sz="3000">
                <a:solidFill>
                  <a:srgbClr val="404040"/>
                </a:solidFill>
                <a:latin typeface="Times New Roman" pitchFamily="18" charset="0"/>
                <a:cs typeface="Times New Roman" pitchFamily="18" charset="0"/>
              </a:rPr>
              <a:t>Development of practical abilities in working with chemical substances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noChangeArrowheads="1"/>
          </p:cNvSpPr>
          <p:nvPr>
            <p:ph type="title"/>
          </p:nvPr>
        </p:nvSpPr>
        <p:spPr>
          <a:xfrm>
            <a:off x="38100" y="3362325"/>
            <a:ext cx="3524250" cy="631825"/>
          </a:xfrm>
        </p:spPr>
        <p:txBody>
          <a:bodyPr/>
          <a:lstStyle/>
          <a:p>
            <a:pPr algn="ctr" eaLnBrk="1" hangingPunct="1"/>
            <a:r>
              <a:rPr lang="en-US" altLang="en-US" sz="2800" smtClean="0">
                <a:latin typeface="Georgia" pitchFamily="18" charset="0"/>
              </a:rPr>
              <a:t>ORGANISATION</a:t>
            </a:r>
            <a:endParaRPr lang="ro-RO" altLang="en-US" sz="2800" smtClean="0">
              <a:latin typeface="Georgia" pitchFamily="18" charset="0"/>
            </a:endParaRPr>
          </a:p>
        </p:txBody>
      </p:sp>
      <p:sp>
        <p:nvSpPr>
          <p:cNvPr id="59395" name="Content Placeholder 2"/>
          <p:cNvSpPr>
            <a:spLocks noGrp="1" noChangeArrowheads="1"/>
          </p:cNvSpPr>
          <p:nvPr>
            <p:ph idx="1"/>
          </p:nvPr>
        </p:nvSpPr>
        <p:spPr>
          <a:xfrm>
            <a:off x="161925" y="4033838"/>
            <a:ext cx="3181350" cy="2071687"/>
          </a:xfrm>
        </p:spPr>
        <p:txBody>
          <a:bodyPr/>
          <a:lstStyle/>
          <a:p>
            <a:pPr algn="ctr" eaLnBrk="1" hangingPunct="1"/>
            <a:r>
              <a:rPr lang="en-US" altLang="en-US" sz="2400" smtClean="0">
                <a:latin typeface="Georgia" pitchFamily="18" charset="0"/>
              </a:rPr>
              <a:t>Individual</a:t>
            </a:r>
          </a:p>
          <a:p>
            <a:pPr algn="ctr" eaLnBrk="1" hangingPunct="1"/>
            <a:r>
              <a:rPr lang="en-US" altLang="en-US" sz="2400" smtClean="0">
                <a:latin typeface="Georgia" pitchFamily="18" charset="0"/>
              </a:rPr>
              <a:t>Whole class interaction</a:t>
            </a:r>
            <a:endParaRPr lang="ro-RO" altLang="en-US" sz="2400" smtClean="0">
              <a:latin typeface="Georgia" pitchFamily="18" charset="0"/>
            </a:endParaRPr>
          </a:p>
        </p:txBody>
      </p:sp>
      <p:sp>
        <p:nvSpPr>
          <p:cNvPr id="59396" name="Title 1"/>
          <p:cNvSpPr txBox="1">
            <a:spLocks noChangeArrowheads="1"/>
          </p:cNvSpPr>
          <p:nvPr/>
        </p:nvSpPr>
        <p:spPr bwMode="auto">
          <a:xfrm>
            <a:off x="4221163" y="2095500"/>
            <a:ext cx="3524250" cy="711200"/>
          </a:xfrm>
          <a:prstGeom prst="rect">
            <a:avLst/>
          </a:prstGeom>
          <a:noFill/>
          <a:ln w="9525">
            <a:noFill/>
            <a:miter lim="800000"/>
            <a:headEnd/>
            <a:tailEnd/>
          </a:ln>
        </p:spPr>
        <p:txBody>
          <a:bodyPr anchor="ctr"/>
          <a:lstStyle/>
          <a:p>
            <a:pPr algn="ctr" eaLnBrk="1" hangingPunct="1">
              <a:lnSpc>
                <a:spcPct val="90000"/>
              </a:lnSpc>
              <a:buFont typeface="Arial" charset="0"/>
              <a:buNone/>
            </a:pPr>
            <a:r>
              <a:rPr lang="ro-RO" altLang="en-US" sz="3200">
                <a:solidFill>
                  <a:srgbClr val="94DE61"/>
                </a:solidFill>
                <a:latin typeface="Georgia" pitchFamily="18" charset="0"/>
              </a:rPr>
              <a:t>RESOURCES</a:t>
            </a:r>
            <a:endParaRPr lang="ro-RO" altLang="en-US" sz="3200">
              <a:solidFill>
                <a:srgbClr val="3F7819"/>
              </a:solidFill>
              <a:latin typeface="Georgia" pitchFamily="18" charset="0"/>
            </a:endParaRPr>
          </a:p>
        </p:txBody>
      </p:sp>
      <p:sp>
        <p:nvSpPr>
          <p:cNvPr id="59397" name="Content Placeholder 2"/>
          <p:cNvSpPr txBox="1">
            <a:spLocks noChangeArrowheads="1"/>
          </p:cNvSpPr>
          <p:nvPr/>
        </p:nvSpPr>
        <p:spPr bwMode="auto">
          <a:xfrm>
            <a:off x="3562350" y="2693988"/>
            <a:ext cx="6286500" cy="3683000"/>
          </a:xfrm>
          <a:prstGeom prst="rect">
            <a:avLst/>
          </a:prstGeom>
          <a:noFill/>
          <a:ln w="9525">
            <a:noFill/>
            <a:miter lim="800000"/>
            <a:headEnd/>
            <a:tailEnd/>
          </a:ln>
        </p:spPr>
        <p:txBody>
          <a:bodyPr/>
          <a:lstStyle/>
          <a:p>
            <a:pPr marL="228600" indent="-228600" eaLnBrk="1" hangingPunct="1">
              <a:lnSpc>
                <a:spcPct val="90000"/>
              </a:lnSpc>
              <a:spcBef>
                <a:spcPts val="1000"/>
              </a:spcBef>
              <a:buFont typeface="Arial" charset="0"/>
              <a:buChar char="•"/>
            </a:pPr>
            <a:r>
              <a:rPr lang="en-US" altLang="en-US" sz="2200">
                <a:latin typeface="Georgia" pitchFamily="18" charset="0"/>
              </a:rPr>
              <a:t>Materials slime: glue, colour additive, shaving foam, liquid washing powder, glitter</a:t>
            </a:r>
          </a:p>
          <a:p>
            <a:pPr marL="228600" indent="-228600" eaLnBrk="1" hangingPunct="1">
              <a:lnSpc>
                <a:spcPct val="90000"/>
              </a:lnSpc>
              <a:spcBef>
                <a:spcPts val="1000"/>
              </a:spcBef>
              <a:buFont typeface="Arial" charset="0"/>
              <a:buChar char="•"/>
            </a:pPr>
            <a:r>
              <a:rPr lang="en-US" altLang="en-US" sz="2200">
                <a:latin typeface="Georgia" pitchFamily="18" charset="0"/>
              </a:rPr>
              <a:t>Materials volcano: modeling clay (colour additive, water, vegetable oil, flour, salt), jars, bowls, spoons, baking soda, vinegar</a:t>
            </a:r>
          </a:p>
          <a:p>
            <a:pPr marL="228600" indent="-228600" eaLnBrk="1" hangingPunct="1">
              <a:lnSpc>
                <a:spcPct val="90000"/>
              </a:lnSpc>
              <a:spcBef>
                <a:spcPts val="1000"/>
              </a:spcBef>
              <a:buFont typeface="Arial" charset="0"/>
              <a:buChar char="•"/>
            </a:pPr>
            <a:r>
              <a:rPr lang="en-US" altLang="en-US" sz="2200">
                <a:latin typeface="Georgia" pitchFamily="18" charset="0"/>
              </a:rPr>
              <a:t>Presentation of  chemical processes </a:t>
            </a:r>
          </a:p>
          <a:p>
            <a:pPr marL="228600" indent="-228600" eaLnBrk="1" hangingPunct="1">
              <a:lnSpc>
                <a:spcPct val="90000"/>
              </a:lnSpc>
              <a:spcBef>
                <a:spcPts val="1000"/>
              </a:spcBef>
              <a:buFont typeface="Arial" charset="0"/>
              <a:buChar char="•"/>
            </a:pPr>
            <a:r>
              <a:rPr lang="en-US" altLang="en-US" sz="2200">
                <a:latin typeface="Georgia" pitchFamily="18" charset="0"/>
              </a:rPr>
              <a:t>Musical instruments: piano,  flute</a:t>
            </a:r>
          </a:p>
          <a:p>
            <a:pPr marL="228600" indent="-228600" eaLnBrk="1" hangingPunct="1">
              <a:lnSpc>
                <a:spcPct val="90000"/>
              </a:lnSpc>
              <a:spcBef>
                <a:spcPts val="1000"/>
              </a:spcBef>
              <a:buFont typeface="Arial" charset="0"/>
              <a:buChar char="•"/>
            </a:pPr>
            <a:r>
              <a:rPr lang="en-US" altLang="en-US" sz="2200">
                <a:latin typeface="Georgia" pitchFamily="18" charset="0"/>
              </a:rPr>
              <a:t>Song: </a:t>
            </a:r>
            <a:r>
              <a:rPr lang="en-US" altLang="en-US" sz="2200" i="1">
                <a:latin typeface="Georgia" pitchFamily="18" charset="0"/>
              </a:rPr>
              <a:t>I’m the amateur chemist</a:t>
            </a:r>
          </a:p>
          <a:p>
            <a:pPr marL="228600" indent="-228600" eaLnBrk="1" hangingPunct="1">
              <a:lnSpc>
                <a:spcPct val="90000"/>
              </a:lnSpc>
              <a:spcBef>
                <a:spcPts val="1000"/>
              </a:spcBef>
              <a:buFont typeface="Arial" charset="0"/>
              <a:buChar char="•"/>
            </a:pPr>
            <a:r>
              <a:rPr lang="en-US" altLang="en-US" sz="2200">
                <a:latin typeface="Georgia" pitchFamily="18" charset="0"/>
              </a:rPr>
              <a:t>National Syllabus for Chemistry</a:t>
            </a:r>
          </a:p>
          <a:p>
            <a:pPr marL="228600" indent="-228600" eaLnBrk="1" hangingPunct="1">
              <a:lnSpc>
                <a:spcPct val="90000"/>
              </a:lnSpc>
              <a:spcBef>
                <a:spcPts val="1000"/>
              </a:spcBef>
              <a:buFont typeface="Arial" charset="0"/>
              <a:buChar char="•"/>
            </a:pPr>
            <a:endParaRPr lang="ro-RO" altLang="en-US" sz="2200">
              <a:latin typeface="Georgia" pitchFamily="18" charset="0"/>
            </a:endParaRPr>
          </a:p>
        </p:txBody>
      </p:sp>
      <p:pic>
        <p:nvPicPr>
          <p:cNvPr id="59398"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59399"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59400"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txBox="1">
            <a:spLocks noChangeArrowheads="1"/>
          </p:cNvSpPr>
          <p:nvPr/>
        </p:nvSpPr>
        <p:spPr bwMode="auto">
          <a:xfrm>
            <a:off x="2927350" y="1995488"/>
            <a:ext cx="3524250" cy="711200"/>
          </a:xfrm>
          <a:prstGeom prst="rect">
            <a:avLst/>
          </a:prstGeom>
          <a:noFill/>
          <a:ln w="9525">
            <a:noFill/>
            <a:miter lim="800000"/>
            <a:headEnd/>
            <a:tailEnd/>
          </a:ln>
        </p:spPr>
        <p:txBody>
          <a:bodyPr anchor="ctr"/>
          <a:lstStyle/>
          <a:p>
            <a:pPr algn="ctr" eaLnBrk="1" hangingPunct="1">
              <a:lnSpc>
                <a:spcPct val="90000"/>
              </a:lnSpc>
              <a:buFont typeface="Arial" charset="0"/>
              <a:buNone/>
            </a:pPr>
            <a:r>
              <a:rPr lang="ro-RO" altLang="en-US" sz="3200">
                <a:solidFill>
                  <a:srgbClr val="94DE61"/>
                </a:solidFill>
                <a:latin typeface="Georgia" pitchFamily="18" charset="0"/>
              </a:rPr>
              <a:t>RESOURCES</a:t>
            </a:r>
            <a:endParaRPr lang="ro-RO" altLang="en-US" sz="3200">
              <a:solidFill>
                <a:srgbClr val="3F7819"/>
              </a:solidFill>
              <a:latin typeface="Georgia" pitchFamily="18" charset="0"/>
            </a:endParaRPr>
          </a:p>
        </p:txBody>
      </p:sp>
      <p:pic>
        <p:nvPicPr>
          <p:cNvPr id="60419"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60420"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60421"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pic>
        <p:nvPicPr>
          <p:cNvPr id="60422" name="Picture 2" descr="Imagini pentru glue"/>
          <p:cNvPicPr>
            <a:picLocks noChangeAspect="1" noChangeArrowheads="1"/>
          </p:cNvPicPr>
          <p:nvPr/>
        </p:nvPicPr>
        <p:blipFill>
          <a:blip r:embed="rId5"/>
          <a:srcRect/>
          <a:stretch>
            <a:fillRect/>
          </a:stretch>
        </p:blipFill>
        <p:spPr bwMode="auto">
          <a:xfrm>
            <a:off x="1577975" y="1893888"/>
            <a:ext cx="1673225" cy="2517775"/>
          </a:xfrm>
          <a:prstGeom prst="rect">
            <a:avLst/>
          </a:prstGeom>
          <a:noFill/>
          <a:ln w="9525">
            <a:noFill/>
            <a:miter lim="800000"/>
            <a:headEnd/>
            <a:tailEnd/>
          </a:ln>
        </p:spPr>
      </p:pic>
      <p:pic>
        <p:nvPicPr>
          <p:cNvPr id="60423" name="Picture 4" descr="Imagini pentru food colorants"/>
          <p:cNvPicPr>
            <a:picLocks noChangeAspect="1" noChangeArrowheads="1"/>
          </p:cNvPicPr>
          <p:nvPr/>
        </p:nvPicPr>
        <p:blipFill>
          <a:blip r:embed="rId6"/>
          <a:srcRect/>
          <a:stretch>
            <a:fillRect/>
          </a:stretch>
        </p:blipFill>
        <p:spPr bwMode="auto">
          <a:xfrm>
            <a:off x="3082925" y="4310063"/>
            <a:ext cx="3706813" cy="2449512"/>
          </a:xfrm>
          <a:prstGeom prst="rect">
            <a:avLst/>
          </a:prstGeom>
          <a:noFill/>
          <a:ln w="9525">
            <a:noFill/>
            <a:miter lim="800000"/>
            <a:headEnd/>
            <a:tailEnd/>
          </a:ln>
        </p:spPr>
      </p:pic>
      <p:pic>
        <p:nvPicPr>
          <p:cNvPr id="60424" name="Picture 8" descr="Imagini pentru shaving foam"/>
          <p:cNvPicPr>
            <a:picLocks noChangeAspect="1" noChangeArrowheads="1"/>
          </p:cNvPicPr>
          <p:nvPr/>
        </p:nvPicPr>
        <p:blipFill>
          <a:blip r:embed="rId7"/>
          <a:srcRect/>
          <a:stretch>
            <a:fillRect/>
          </a:stretch>
        </p:blipFill>
        <p:spPr bwMode="auto">
          <a:xfrm>
            <a:off x="196850" y="4702175"/>
            <a:ext cx="2630488" cy="1973263"/>
          </a:xfrm>
          <a:prstGeom prst="rect">
            <a:avLst/>
          </a:prstGeom>
          <a:noFill/>
          <a:ln w="9525">
            <a:noFill/>
            <a:miter lim="800000"/>
            <a:headEnd/>
            <a:tailEnd/>
          </a:ln>
        </p:spPr>
      </p:pic>
      <p:pic>
        <p:nvPicPr>
          <p:cNvPr id="60425" name="Picture 10" descr="Imagini pentru detergent lichid"/>
          <p:cNvPicPr>
            <a:picLocks noChangeAspect="1" noChangeArrowheads="1"/>
          </p:cNvPicPr>
          <p:nvPr/>
        </p:nvPicPr>
        <p:blipFill>
          <a:blip r:embed="rId8"/>
          <a:srcRect/>
          <a:stretch>
            <a:fillRect/>
          </a:stretch>
        </p:blipFill>
        <p:spPr bwMode="auto">
          <a:xfrm>
            <a:off x="5788025" y="4887913"/>
            <a:ext cx="2794000" cy="1568450"/>
          </a:xfrm>
          <a:prstGeom prst="rect">
            <a:avLst/>
          </a:prstGeom>
          <a:noFill/>
          <a:ln w="9525">
            <a:noFill/>
            <a:miter lim="800000"/>
            <a:headEnd/>
            <a:tailEnd/>
          </a:ln>
        </p:spPr>
      </p:pic>
      <p:pic>
        <p:nvPicPr>
          <p:cNvPr id="60426" name="Picture 12" descr="Imagini pentru glitter"/>
          <p:cNvPicPr>
            <a:picLocks noChangeAspect="1" noChangeArrowheads="1"/>
          </p:cNvPicPr>
          <p:nvPr/>
        </p:nvPicPr>
        <p:blipFill>
          <a:blip r:embed="rId9"/>
          <a:srcRect/>
          <a:stretch>
            <a:fillRect/>
          </a:stretch>
        </p:blipFill>
        <p:spPr bwMode="auto">
          <a:xfrm>
            <a:off x="6310313" y="2808288"/>
            <a:ext cx="2771775" cy="1838325"/>
          </a:xfrm>
          <a:prstGeom prst="rect">
            <a:avLst/>
          </a:prstGeom>
          <a:noFill/>
          <a:ln w="9525">
            <a:noFill/>
            <a:miter lim="800000"/>
            <a:headEnd/>
            <a:tailEnd/>
          </a:ln>
        </p:spPr>
      </p:pic>
      <p:sp>
        <p:nvSpPr>
          <p:cNvPr id="60427" name="TextBox 3"/>
          <p:cNvSpPr txBox="1">
            <a:spLocks noChangeArrowheads="1"/>
          </p:cNvSpPr>
          <p:nvPr/>
        </p:nvSpPr>
        <p:spPr bwMode="auto">
          <a:xfrm>
            <a:off x="3643313" y="2833688"/>
            <a:ext cx="2225675" cy="1476375"/>
          </a:xfrm>
          <a:prstGeom prst="rect">
            <a:avLst/>
          </a:prstGeom>
          <a:noFill/>
          <a:ln w="9525">
            <a:noFill/>
            <a:miter lim="800000"/>
            <a:headEnd/>
            <a:tailEnd/>
          </a:ln>
        </p:spPr>
        <p:txBody>
          <a:bodyPr>
            <a:spAutoFit/>
          </a:bodyPr>
          <a:lstStyle/>
          <a:p>
            <a:pPr algn="ctr" eaLnBrk="1" hangingPunct="1">
              <a:buFont typeface="Arial" charset="0"/>
              <a:buNone/>
            </a:pPr>
            <a:r>
              <a:rPr lang="ro-RO" altLang="en-US" b="1">
                <a:solidFill>
                  <a:srgbClr val="00B050"/>
                </a:solidFill>
              </a:rPr>
              <a:t>Glue</a:t>
            </a:r>
          </a:p>
          <a:p>
            <a:pPr algn="ctr" eaLnBrk="1" hangingPunct="1">
              <a:buFont typeface="Arial" charset="0"/>
              <a:buNone/>
            </a:pPr>
            <a:r>
              <a:rPr lang="ro-RO" altLang="en-US" b="1">
                <a:solidFill>
                  <a:srgbClr val="00B050"/>
                </a:solidFill>
              </a:rPr>
              <a:t>Shaving foam</a:t>
            </a:r>
          </a:p>
          <a:p>
            <a:pPr algn="ctr" eaLnBrk="1" hangingPunct="1">
              <a:buFont typeface="Arial" charset="0"/>
              <a:buNone/>
            </a:pPr>
            <a:r>
              <a:rPr lang="ro-RO" altLang="en-US" b="1">
                <a:solidFill>
                  <a:srgbClr val="00B050"/>
                </a:solidFill>
              </a:rPr>
              <a:t>Food colouring</a:t>
            </a:r>
          </a:p>
          <a:p>
            <a:pPr algn="ctr" eaLnBrk="1" hangingPunct="1">
              <a:buFont typeface="Arial" charset="0"/>
              <a:buNone/>
            </a:pPr>
            <a:r>
              <a:rPr lang="ro-RO" altLang="en-US" b="1">
                <a:solidFill>
                  <a:srgbClr val="00B050"/>
                </a:solidFill>
              </a:rPr>
              <a:t>Liquid detergent</a:t>
            </a:r>
          </a:p>
          <a:p>
            <a:pPr algn="ctr" eaLnBrk="1" hangingPunct="1">
              <a:buFont typeface="Arial" charset="0"/>
              <a:buNone/>
            </a:pPr>
            <a:r>
              <a:rPr lang="ro-RO" altLang="en-US" b="1">
                <a:solidFill>
                  <a:srgbClr val="00B050"/>
                </a:solidFill>
              </a:rPr>
              <a:t>Glitter </a:t>
            </a:r>
          </a:p>
        </p:txBody>
      </p:sp>
      <p:cxnSp>
        <p:nvCxnSpPr>
          <p:cNvPr id="6" name="Straight Arrow Connector 5"/>
          <p:cNvCxnSpPr/>
          <p:nvPr/>
        </p:nvCxnSpPr>
        <p:spPr>
          <a:xfrm flipH="1">
            <a:off x="3251200" y="3009900"/>
            <a:ext cx="1109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927350" y="3305175"/>
            <a:ext cx="1011238" cy="1397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18025" y="3571875"/>
            <a:ext cx="0" cy="1316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613400" y="4003675"/>
            <a:ext cx="255588" cy="884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097463" y="4003675"/>
            <a:ext cx="1027112" cy="180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noChangeArrowheads="1"/>
          </p:cNvSpPr>
          <p:nvPr>
            <p:ph type="title"/>
          </p:nvPr>
        </p:nvSpPr>
        <p:spPr>
          <a:xfrm>
            <a:off x="3138488" y="1735138"/>
            <a:ext cx="2590800" cy="720725"/>
          </a:xfrm>
        </p:spPr>
        <p:txBody>
          <a:bodyPr/>
          <a:lstStyle/>
          <a:p>
            <a:pPr eaLnBrk="1" hangingPunct="1"/>
            <a:r>
              <a:rPr lang="en-US" altLang="en-US" smtClean="0">
                <a:latin typeface="Georgia" pitchFamily="18" charset="0"/>
                <a:cs typeface="Times New Roman" pitchFamily="18" charset="0"/>
              </a:rPr>
              <a:t>METHODS</a:t>
            </a:r>
            <a:endParaRPr lang="ro-RO" altLang="en-US" smtClean="0">
              <a:latin typeface="Georgia" pitchFamily="18" charset="0"/>
              <a:cs typeface="Times New Roman" pitchFamily="18" charset="0"/>
            </a:endParaRPr>
          </a:p>
        </p:txBody>
      </p:sp>
      <p:sp>
        <p:nvSpPr>
          <p:cNvPr id="61443" name="Content Placeholder 2"/>
          <p:cNvSpPr>
            <a:spLocks noGrp="1" noChangeArrowheads="1"/>
          </p:cNvSpPr>
          <p:nvPr>
            <p:ph idx="1"/>
          </p:nvPr>
        </p:nvSpPr>
        <p:spPr>
          <a:xfrm>
            <a:off x="482600" y="2390775"/>
            <a:ext cx="8756650" cy="4152900"/>
          </a:xfrm>
        </p:spPr>
        <p:txBody>
          <a:bodyPr/>
          <a:lstStyle/>
          <a:p>
            <a:pPr eaLnBrk="1" hangingPunct="1"/>
            <a:r>
              <a:rPr lang="en-US" altLang="en-US" sz="2400" smtClean="0">
                <a:latin typeface="Times New Roman" pitchFamily="18" charset="0"/>
                <a:cs typeface="Times New Roman" pitchFamily="18" charset="0"/>
              </a:rPr>
              <a:t>Presentation of the chemical process that students have to carry out as an experiment similar to You Tube videos of </a:t>
            </a:r>
            <a:r>
              <a:rPr lang="en-US" altLang="en-US" sz="2400" i="1" smtClean="0">
                <a:latin typeface="Times New Roman" pitchFamily="18" charset="0"/>
                <a:cs typeface="Times New Roman" pitchFamily="18" charset="0"/>
              </a:rPr>
              <a:t>How to ….? </a:t>
            </a:r>
            <a:r>
              <a:rPr lang="en-US" altLang="en-US" sz="2400" smtClean="0">
                <a:latin typeface="Times New Roman" pitchFamily="18" charset="0"/>
                <a:cs typeface="Times New Roman" pitchFamily="18" charset="0"/>
              </a:rPr>
              <a:t>(combining the ingredients in order to obtain the chemical mixture for the slime, combining the ingredients in order to obtain the molding clay used for building the volcano, combining the ingredients that render the chemical reaction similar to the eruption of a volcano etc.) having classical music in the background</a:t>
            </a:r>
          </a:p>
          <a:p>
            <a:pPr eaLnBrk="1" hangingPunct="1"/>
            <a:r>
              <a:rPr lang="en-US" altLang="en-US" sz="2400" smtClean="0">
                <a:latin typeface="Times New Roman" pitchFamily="18" charset="0"/>
                <a:cs typeface="Times New Roman" pitchFamily="18" charset="0"/>
              </a:rPr>
              <a:t>Creating a musical atmosphere in which the experiments to take place so that students associate the peacefulness of the pieces of music chosen with working with chemical mixtures</a:t>
            </a:r>
          </a:p>
          <a:p>
            <a:pPr eaLnBrk="1" hangingPunct="1"/>
            <a:endParaRPr lang="ro-RO" altLang="en-US" sz="2400" smtClean="0">
              <a:latin typeface="Times New Roman" pitchFamily="18" charset="0"/>
              <a:cs typeface="Times New Roman" pitchFamily="18" charset="0"/>
            </a:endParaRPr>
          </a:p>
        </p:txBody>
      </p:sp>
      <p:pic>
        <p:nvPicPr>
          <p:cNvPr id="61444"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61445"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61446"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noChangeArrowheads="1"/>
          </p:cNvSpPr>
          <p:nvPr>
            <p:ph type="title"/>
          </p:nvPr>
        </p:nvSpPr>
        <p:spPr>
          <a:xfrm>
            <a:off x="2401888" y="1612900"/>
            <a:ext cx="4859337" cy="720725"/>
          </a:xfrm>
        </p:spPr>
        <p:txBody>
          <a:bodyPr/>
          <a:lstStyle/>
          <a:p>
            <a:pPr eaLnBrk="1" hangingPunct="1"/>
            <a:r>
              <a:rPr lang="ro-RO" altLang="en-US" smtClean="0">
                <a:latin typeface="Georgia" pitchFamily="18" charset="0"/>
                <a:cs typeface="Times New Roman" pitchFamily="18" charset="0"/>
              </a:rPr>
              <a:t>Film clasa a 7 a - slime</a:t>
            </a:r>
          </a:p>
        </p:txBody>
      </p:sp>
      <p:pic>
        <p:nvPicPr>
          <p:cNvPr id="62467" name="Picture 3" descr="sigla_ultima Varianta"/>
          <p:cNvPicPr>
            <a:picLocks noChangeAspect="1" noChangeArrowheads="1"/>
          </p:cNvPicPr>
          <p:nvPr/>
        </p:nvPicPr>
        <p:blipFill>
          <a:blip r:embed="rId3"/>
          <a:srcRect/>
          <a:stretch>
            <a:fillRect/>
          </a:stretch>
        </p:blipFill>
        <p:spPr bwMode="auto">
          <a:xfrm>
            <a:off x="839788" y="317500"/>
            <a:ext cx="1431925" cy="1417638"/>
          </a:xfrm>
          <a:prstGeom prst="rect">
            <a:avLst/>
          </a:prstGeom>
          <a:noFill/>
          <a:ln w="9525">
            <a:noFill/>
            <a:miter lim="800000"/>
            <a:headEnd/>
            <a:tailEnd/>
          </a:ln>
        </p:spPr>
      </p:pic>
      <p:pic>
        <p:nvPicPr>
          <p:cNvPr id="62468" name="Picture 2" descr="logo Music is ..."/>
          <p:cNvPicPr>
            <a:picLocks noChangeAspect="1" noChangeArrowheads="1"/>
          </p:cNvPicPr>
          <p:nvPr/>
        </p:nvPicPr>
        <p:blipFill>
          <a:blip r:embed="rId4"/>
          <a:srcRect/>
          <a:stretch>
            <a:fillRect/>
          </a:stretch>
        </p:blipFill>
        <p:spPr bwMode="auto">
          <a:xfrm>
            <a:off x="3562350" y="28575"/>
            <a:ext cx="1009650" cy="1428750"/>
          </a:xfrm>
          <a:prstGeom prst="rect">
            <a:avLst/>
          </a:prstGeom>
          <a:noFill/>
          <a:ln w="9525">
            <a:noFill/>
            <a:miter lim="800000"/>
            <a:headEnd/>
            <a:tailEnd/>
          </a:ln>
        </p:spPr>
      </p:pic>
      <p:pic>
        <p:nvPicPr>
          <p:cNvPr id="62469" name="Picture 1" descr="Erasmus+-logo"/>
          <p:cNvPicPr>
            <a:picLocks noChangeAspect="1" noChangeArrowheads="1"/>
          </p:cNvPicPr>
          <p:nvPr/>
        </p:nvPicPr>
        <p:blipFill>
          <a:blip r:embed="rId5"/>
          <a:srcRect/>
          <a:stretch>
            <a:fillRect/>
          </a:stretch>
        </p:blipFill>
        <p:spPr bwMode="auto">
          <a:xfrm>
            <a:off x="5983288" y="868363"/>
            <a:ext cx="2190750" cy="476250"/>
          </a:xfrm>
          <a:prstGeom prst="rect">
            <a:avLst/>
          </a:prstGeom>
          <a:noFill/>
          <a:ln w="9525">
            <a:noFill/>
            <a:miter lim="800000"/>
            <a:headEnd/>
            <a:tailEnd/>
          </a:ln>
        </p:spPr>
      </p:pic>
      <p:pic>
        <p:nvPicPr>
          <p:cNvPr id="49159" name="monaslimescurtmp3.avi">
            <a:hlinkClick r:id="" action="ppaction://media"/>
          </p:cNvPr>
          <p:cNvPicPr>
            <a:picLocks noRot="1" noChangeAspect="1" noChangeArrowheads="1"/>
          </p:cNvPicPr>
          <p:nvPr>
            <a:videoFile r:link="rId1"/>
          </p:nvPr>
        </p:nvPicPr>
        <p:blipFill>
          <a:blip r:embed="rId6"/>
          <a:srcRect/>
          <a:stretch>
            <a:fillRect/>
          </a:stretch>
        </p:blipFill>
        <p:spPr bwMode="auto">
          <a:xfrm>
            <a:off x="593725" y="2262188"/>
            <a:ext cx="8170863" cy="4595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15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9159"/>
                                        </p:tgtEl>
                                      </p:cBhvr>
                                    </p:cmd>
                                  </p:childTnLst>
                                </p:cTn>
                              </p:par>
                            </p:childTnLst>
                          </p:cTn>
                        </p:par>
                      </p:childTnLst>
                    </p:cTn>
                  </p:par>
                </p:childTnLst>
              </p:cTn>
              <p:nextCondLst>
                <p:cond evt="onClick" delay="0">
                  <p:tgtEl>
                    <p:spTgt spid="49159"/>
                  </p:tgtEl>
                </p:cond>
              </p:nextCondLst>
            </p:seq>
            <p:video>
              <p:cMediaNode>
                <p:cTn id="7" fill="hold" display="0">
                  <p:stCondLst>
                    <p:cond delay="indefinite"/>
                  </p:stCondLst>
                  <p:endCondLst>
                    <p:cond evt="onNext" delay="0">
                      <p:tgtEl>
                        <p:sldTgt/>
                      </p:tgtEl>
                    </p:cond>
                    <p:cond evt="onPrev" delay="0">
                      <p:tgtEl>
                        <p:sldTgt/>
                      </p:tgtEl>
                    </p:cond>
                  </p:endCondLst>
                </p:cTn>
                <p:tgtEl>
                  <p:spTgt spid="49159"/>
                </p:tgtEl>
              </p:cMediaNode>
            </p:vide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noChangeArrowheads="1"/>
          </p:cNvSpPr>
          <p:nvPr>
            <p:ph type="title"/>
          </p:nvPr>
        </p:nvSpPr>
        <p:spPr>
          <a:xfrm>
            <a:off x="3179763" y="1784350"/>
            <a:ext cx="2590800" cy="720725"/>
          </a:xfrm>
        </p:spPr>
        <p:txBody>
          <a:bodyPr/>
          <a:lstStyle/>
          <a:p>
            <a:pPr eaLnBrk="1" hangingPunct="1"/>
            <a:r>
              <a:rPr lang="en-US" altLang="en-US" smtClean="0">
                <a:latin typeface="Georgia" pitchFamily="18" charset="0"/>
                <a:cs typeface="Times New Roman" pitchFamily="18" charset="0"/>
              </a:rPr>
              <a:t>METHODS</a:t>
            </a:r>
            <a:endParaRPr lang="ro-RO" altLang="en-US" smtClean="0">
              <a:latin typeface="Georgia" pitchFamily="18" charset="0"/>
              <a:cs typeface="Times New Roman" pitchFamily="18" charset="0"/>
            </a:endParaRPr>
          </a:p>
        </p:txBody>
      </p:sp>
      <p:sp>
        <p:nvSpPr>
          <p:cNvPr id="63491" name="Content Placeholder 2"/>
          <p:cNvSpPr>
            <a:spLocks noGrp="1" noChangeArrowheads="1"/>
          </p:cNvSpPr>
          <p:nvPr>
            <p:ph idx="1"/>
          </p:nvPr>
        </p:nvSpPr>
        <p:spPr>
          <a:xfrm>
            <a:off x="482600" y="2390775"/>
            <a:ext cx="8688388" cy="4152900"/>
          </a:xfrm>
        </p:spPr>
        <p:txBody>
          <a:bodyPr/>
          <a:lstStyle/>
          <a:p>
            <a:pPr eaLnBrk="1" hangingPunct="1"/>
            <a:r>
              <a:rPr lang="en-US" altLang="en-US" sz="2400" smtClean="0">
                <a:latin typeface="Times New Roman" pitchFamily="18" charset="0"/>
                <a:cs typeface="Times New Roman" pitchFamily="18" charset="0"/>
              </a:rPr>
              <a:t>Offering assistance to students in the development of the chemical experiments carried out by each one of them through simple suggestions or observations and encouragement in working with substances</a:t>
            </a:r>
          </a:p>
          <a:p>
            <a:pPr eaLnBrk="1" hangingPunct="1"/>
            <a:r>
              <a:rPr lang="en-US" altLang="en-US" sz="2400" smtClean="0">
                <a:latin typeface="Times New Roman" pitchFamily="18" charset="0"/>
                <a:cs typeface="Times New Roman" pitchFamily="18" charset="0"/>
              </a:rPr>
              <a:t>Gradual movement from one stage to another so that students notice the changes produced by the chemical reactions, movement facilitated by the music played (piano, flute etc.)</a:t>
            </a:r>
          </a:p>
          <a:p>
            <a:pPr eaLnBrk="1" hangingPunct="1"/>
            <a:endParaRPr lang="ro-RO" altLang="en-US" sz="2000" smtClean="0">
              <a:latin typeface="Times New Roman" pitchFamily="18" charset="0"/>
              <a:cs typeface="Times New Roman" pitchFamily="18" charset="0"/>
            </a:endParaRPr>
          </a:p>
        </p:txBody>
      </p:sp>
      <p:pic>
        <p:nvPicPr>
          <p:cNvPr id="63492"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63493"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63494"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800225" y="1736725"/>
            <a:ext cx="6373813" cy="720725"/>
          </a:xfrm>
        </p:spPr>
        <p:txBody>
          <a:bodyPr>
            <a:normAutofit fontScale="90000"/>
          </a:bodyPr>
          <a:lstStyle/>
          <a:p>
            <a:pPr eaLnBrk="1" hangingPunct="1">
              <a:defRPr/>
            </a:pPr>
            <a:r>
              <a:rPr lang="ro-RO" dirty="0" smtClean="0">
                <a:latin typeface="Georgia" panose="02040502050405020303" pitchFamily="18" charset="0"/>
                <a:cs typeface="Times New Roman" panose="02020603050405020304" pitchFamily="18" charset="0"/>
              </a:rPr>
              <a:t>Film clasa a 7 a- </a:t>
            </a:r>
            <a:r>
              <a:rPr lang="ro-RO" dirty="0" err="1" smtClean="0">
                <a:latin typeface="Georgia" panose="02040502050405020303" pitchFamily="18" charset="0"/>
                <a:cs typeface="Times New Roman" panose="02020603050405020304" pitchFamily="18" charset="0"/>
              </a:rPr>
              <a:t>chemical</a:t>
            </a:r>
            <a:r>
              <a:rPr lang="ro-RO" dirty="0" smtClean="0">
                <a:latin typeface="Georgia" panose="02040502050405020303" pitchFamily="18" charset="0"/>
                <a:cs typeface="Times New Roman" panose="02020603050405020304" pitchFamily="18" charset="0"/>
              </a:rPr>
              <a:t> </a:t>
            </a:r>
            <a:r>
              <a:rPr lang="ro-RO" dirty="0" err="1" smtClean="0">
                <a:latin typeface="Georgia" panose="02040502050405020303" pitchFamily="18" charset="0"/>
                <a:cs typeface="Times New Roman" panose="02020603050405020304" pitchFamily="18" charset="0"/>
              </a:rPr>
              <a:t>volcano</a:t>
            </a:r>
            <a:endParaRPr lang="ro-RO" dirty="0" smtClean="0">
              <a:latin typeface="Georgia" panose="02040502050405020303" pitchFamily="18" charset="0"/>
              <a:cs typeface="Times New Roman" panose="02020603050405020304" pitchFamily="18" charset="0"/>
            </a:endParaRPr>
          </a:p>
        </p:txBody>
      </p:sp>
      <p:pic>
        <p:nvPicPr>
          <p:cNvPr id="64515" name="Picture 3" descr="sigla_ultima Varianta"/>
          <p:cNvPicPr>
            <a:picLocks noChangeAspect="1" noChangeArrowheads="1"/>
          </p:cNvPicPr>
          <p:nvPr/>
        </p:nvPicPr>
        <p:blipFill>
          <a:blip r:embed="rId3"/>
          <a:srcRect/>
          <a:stretch>
            <a:fillRect/>
          </a:stretch>
        </p:blipFill>
        <p:spPr bwMode="auto">
          <a:xfrm>
            <a:off x="839788" y="317500"/>
            <a:ext cx="1431925" cy="1417638"/>
          </a:xfrm>
          <a:prstGeom prst="rect">
            <a:avLst/>
          </a:prstGeom>
          <a:noFill/>
          <a:ln w="9525">
            <a:noFill/>
            <a:miter lim="800000"/>
            <a:headEnd/>
            <a:tailEnd/>
          </a:ln>
        </p:spPr>
      </p:pic>
      <p:pic>
        <p:nvPicPr>
          <p:cNvPr id="64516" name="Picture 2" descr="logo Music is ..."/>
          <p:cNvPicPr>
            <a:picLocks noChangeAspect="1" noChangeArrowheads="1"/>
          </p:cNvPicPr>
          <p:nvPr/>
        </p:nvPicPr>
        <p:blipFill>
          <a:blip r:embed="rId4"/>
          <a:srcRect/>
          <a:stretch>
            <a:fillRect/>
          </a:stretch>
        </p:blipFill>
        <p:spPr bwMode="auto">
          <a:xfrm>
            <a:off x="3562350" y="28575"/>
            <a:ext cx="1009650" cy="1428750"/>
          </a:xfrm>
          <a:prstGeom prst="rect">
            <a:avLst/>
          </a:prstGeom>
          <a:noFill/>
          <a:ln w="9525">
            <a:noFill/>
            <a:miter lim="800000"/>
            <a:headEnd/>
            <a:tailEnd/>
          </a:ln>
        </p:spPr>
      </p:pic>
      <p:pic>
        <p:nvPicPr>
          <p:cNvPr id="64517" name="Picture 1" descr="Erasmus+-logo"/>
          <p:cNvPicPr>
            <a:picLocks noChangeAspect="1" noChangeArrowheads="1"/>
          </p:cNvPicPr>
          <p:nvPr/>
        </p:nvPicPr>
        <p:blipFill>
          <a:blip r:embed="rId5"/>
          <a:srcRect/>
          <a:stretch>
            <a:fillRect/>
          </a:stretch>
        </p:blipFill>
        <p:spPr bwMode="auto">
          <a:xfrm>
            <a:off x="5983288" y="868363"/>
            <a:ext cx="2190750" cy="476250"/>
          </a:xfrm>
          <a:prstGeom prst="rect">
            <a:avLst/>
          </a:prstGeom>
          <a:noFill/>
          <a:ln w="9525">
            <a:noFill/>
            <a:miter lim="800000"/>
            <a:headEnd/>
            <a:tailEnd/>
          </a:ln>
        </p:spPr>
      </p:pic>
      <p:pic>
        <p:nvPicPr>
          <p:cNvPr id="51207" name="monavulcanscurt.avi">
            <a:hlinkClick r:id="" action="ppaction://media"/>
          </p:cNvPr>
          <p:cNvPicPr>
            <a:picLocks noRot="1" noChangeAspect="1" noChangeArrowheads="1"/>
          </p:cNvPicPr>
          <p:nvPr>
            <a:videoFile r:link="rId1"/>
          </p:nvPr>
        </p:nvPicPr>
        <p:blipFill>
          <a:blip r:embed="rId6"/>
          <a:srcRect/>
          <a:stretch>
            <a:fillRect/>
          </a:stretch>
        </p:blipFill>
        <p:spPr bwMode="auto">
          <a:xfrm>
            <a:off x="700088" y="2343150"/>
            <a:ext cx="8026400" cy="4514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120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1207"/>
                                        </p:tgtEl>
                                      </p:cBhvr>
                                    </p:cmd>
                                  </p:childTnLst>
                                </p:cTn>
                              </p:par>
                            </p:childTnLst>
                          </p:cTn>
                        </p:par>
                      </p:childTnLst>
                    </p:cTn>
                  </p:par>
                </p:childTnLst>
              </p:cTn>
              <p:nextCondLst>
                <p:cond evt="onClick" delay="0">
                  <p:tgtEl>
                    <p:spTgt spid="51207"/>
                  </p:tgtEl>
                </p:cond>
              </p:nextCondLst>
            </p:seq>
            <p:video>
              <p:cMediaNode>
                <p:cTn id="7" fill="hold" display="0">
                  <p:stCondLst>
                    <p:cond delay="indefinite"/>
                  </p:stCondLst>
                  <p:endCondLst>
                    <p:cond evt="onNext" delay="0">
                      <p:tgtEl>
                        <p:sldTgt/>
                      </p:tgtEl>
                    </p:cond>
                    <p:cond evt="onPrev" delay="0">
                      <p:tgtEl>
                        <p:sldTgt/>
                      </p:tgtEl>
                    </p:cond>
                  </p:endCondLst>
                </p:cTn>
                <p:tgtEl>
                  <p:spTgt spid="51207"/>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a:xfrm>
            <a:off x="38100" y="3402013"/>
            <a:ext cx="3524250" cy="631825"/>
          </a:xfrm>
        </p:spPr>
        <p:txBody>
          <a:bodyPr/>
          <a:lstStyle/>
          <a:p>
            <a:pPr algn="ctr" eaLnBrk="1" hangingPunct="1"/>
            <a:r>
              <a:rPr lang="en-US" altLang="en-US" sz="2800" smtClean="0">
                <a:latin typeface="Georgia" pitchFamily="18" charset="0"/>
              </a:rPr>
              <a:t>ORGANISATION</a:t>
            </a:r>
            <a:endParaRPr lang="ro-RO" altLang="en-US" sz="2800" smtClean="0">
              <a:latin typeface="Georgia" pitchFamily="18" charset="0"/>
            </a:endParaRPr>
          </a:p>
        </p:txBody>
      </p:sp>
      <p:sp>
        <p:nvSpPr>
          <p:cNvPr id="10243" name="Content Placeholder 2"/>
          <p:cNvSpPr>
            <a:spLocks noGrp="1" noChangeArrowheads="1"/>
          </p:cNvSpPr>
          <p:nvPr>
            <p:ph idx="1"/>
          </p:nvPr>
        </p:nvSpPr>
        <p:spPr>
          <a:xfrm>
            <a:off x="161925" y="4033838"/>
            <a:ext cx="3181350" cy="2071687"/>
          </a:xfrm>
        </p:spPr>
        <p:txBody>
          <a:bodyPr/>
          <a:lstStyle/>
          <a:p>
            <a:pPr algn="ctr" eaLnBrk="1" hangingPunct="1"/>
            <a:r>
              <a:rPr lang="en-US" altLang="en-US" sz="2400" smtClean="0">
                <a:latin typeface="Georgia" pitchFamily="18" charset="0"/>
              </a:rPr>
              <a:t>Individual</a:t>
            </a:r>
          </a:p>
          <a:p>
            <a:pPr algn="ctr" eaLnBrk="1" hangingPunct="1"/>
            <a:r>
              <a:rPr lang="en-US" altLang="en-US" sz="2400" smtClean="0">
                <a:latin typeface="Georgia" pitchFamily="18" charset="0"/>
              </a:rPr>
              <a:t>Group performance</a:t>
            </a:r>
          </a:p>
          <a:p>
            <a:pPr algn="ctr" eaLnBrk="1" hangingPunct="1"/>
            <a:r>
              <a:rPr lang="en-US" altLang="en-US" sz="2400" smtClean="0">
                <a:latin typeface="Georgia" pitchFamily="18" charset="0"/>
              </a:rPr>
              <a:t>Whole class interaction</a:t>
            </a:r>
            <a:endParaRPr lang="ro-RO" altLang="en-US" sz="2400" smtClean="0">
              <a:latin typeface="Georgia" pitchFamily="18" charset="0"/>
            </a:endParaRPr>
          </a:p>
        </p:txBody>
      </p:sp>
      <p:sp>
        <p:nvSpPr>
          <p:cNvPr id="10244" name="Title 1"/>
          <p:cNvSpPr txBox="1">
            <a:spLocks noChangeArrowheads="1"/>
          </p:cNvSpPr>
          <p:nvPr/>
        </p:nvSpPr>
        <p:spPr bwMode="auto">
          <a:xfrm>
            <a:off x="4649788" y="1462088"/>
            <a:ext cx="3524250" cy="711200"/>
          </a:xfrm>
          <a:prstGeom prst="rect">
            <a:avLst/>
          </a:prstGeom>
          <a:noFill/>
          <a:ln w="9525">
            <a:noFill/>
            <a:miter lim="800000"/>
            <a:headEnd/>
            <a:tailEnd/>
          </a:ln>
        </p:spPr>
        <p:txBody>
          <a:bodyPr anchor="ctr"/>
          <a:lstStyle/>
          <a:p>
            <a:pPr algn="ctr" eaLnBrk="1" hangingPunct="1">
              <a:lnSpc>
                <a:spcPct val="90000"/>
              </a:lnSpc>
              <a:buFont typeface="Arial" charset="0"/>
              <a:buNone/>
            </a:pPr>
            <a:r>
              <a:rPr lang="ro-RO" altLang="en-US" sz="3200">
                <a:solidFill>
                  <a:srgbClr val="94DE61"/>
                </a:solidFill>
                <a:latin typeface="Georgia" pitchFamily="18" charset="0"/>
              </a:rPr>
              <a:t>RESOURCES</a:t>
            </a:r>
            <a:endParaRPr lang="ro-RO" altLang="en-US" sz="3200">
              <a:solidFill>
                <a:srgbClr val="3F7819"/>
              </a:solidFill>
              <a:latin typeface="Georgia" pitchFamily="18" charset="0"/>
            </a:endParaRPr>
          </a:p>
        </p:txBody>
      </p:sp>
      <p:sp>
        <p:nvSpPr>
          <p:cNvPr id="10245" name="Content Placeholder 2"/>
          <p:cNvSpPr txBox="1">
            <a:spLocks noChangeArrowheads="1"/>
          </p:cNvSpPr>
          <p:nvPr/>
        </p:nvSpPr>
        <p:spPr bwMode="auto">
          <a:xfrm>
            <a:off x="3343275" y="2095500"/>
            <a:ext cx="7235825" cy="4037013"/>
          </a:xfrm>
          <a:prstGeom prst="rect">
            <a:avLst/>
          </a:prstGeom>
          <a:noFill/>
          <a:ln w="9525">
            <a:noFill/>
            <a:miter lim="800000"/>
            <a:headEnd/>
            <a:tailEnd/>
          </a:ln>
        </p:spPr>
        <p:txBody>
          <a:bodyPr/>
          <a:lstStyle/>
          <a:p>
            <a:pPr marL="228600" indent="-228600" eaLnBrk="1" hangingPunct="1">
              <a:lnSpc>
                <a:spcPct val="90000"/>
              </a:lnSpc>
              <a:spcBef>
                <a:spcPts val="1000"/>
              </a:spcBef>
              <a:buFont typeface="Wingdings" pitchFamily="2" charset="2"/>
              <a:buChar char="Ø"/>
            </a:pPr>
            <a:r>
              <a:rPr lang="en-US" altLang="en-US" sz="2200">
                <a:latin typeface="Georgia" pitchFamily="18" charset="0"/>
              </a:rPr>
              <a:t>Handouts with the lyrics of songs: </a:t>
            </a:r>
            <a:r>
              <a:rPr lang="en-US" altLang="en-US" sz="2200" i="1">
                <a:latin typeface="Georgia" pitchFamily="18" charset="0"/>
              </a:rPr>
              <a:t>The wind puts the leaves of the trees in motion, </a:t>
            </a:r>
            <a:r>
              <a:rPr lang="ro-RO" altLang="en-US" sz="2200">
                <a:latin typeface="Georgia" pitchFamily="18" charset="0"/>
              </a:rPr>
              <a:t>The wind blows the windmill, </a:t>
            </a:r>
            <a:r>
              <a:rPr lang="en-US" altLang="en-US" sz="2200" i="1">
                <a:latin typeface="Georgia" pitchFamily="18" charset="0"/>
              </a:rPr>
              <a:t>All the flowers are coloured, Shine little star</a:t>
            </a:r>
            <a:endParaRPr lang="en-US" altLang="en-US" sz="2200">
              <a:latin typeface="Georgia" pitchFamily="18" charset="0"/>
            </a:endParaRPr>
          </a:p>
          <a:p>
            <a:pPr marL="228600" indent="-228600" eaLnBrk="1" hangingPunct="1">
              <a:lnSpc>
                <a:spcPct val="90000"/>
              </a:lnSpc>
              <a:spcBef>
                <a:spcPts val="1000"/>
              </a:spcBef>
              <a:buFont typeface="Wingdings" pitchFamily="2" charset="2"/>
              <a:buChar char="Ø"/>
            </a:pPr>
            <a:r>
              <a:rPr lang="en-US" altLang="en-US" sz="2200">
                <a:latin typeface="Georgia" pitchFamily="18" charset="0"/>
              </a:rPr>
              <a:t>Handouts with numbers, questions about sources of energy, topic related images/ posters </a:t>
            </a:r>
          </a:p>
          <a:p>
            <a:pPr marL="228600" indent="-228600" eaLnBrk="1" hangingPunct="1">
              <a:lnSpc>
                <a:spcPct val="90000"/>
              </a:lnSpc>
              <a:spcBef>
                <a:spcPts val="1000"/>
              </a:spcBef>
              <a:buFont typeface="Wingdings" pitchFamily="2" charset="2"/>
              <a:buChar char="Ø"/>
            </a:pPr>
            <a:r>
              <a:rPr lang="en-US" altLang="en-US" sz="2200">
                <a:latin typeface="Georgia" pitchFamily="18" charset="0"/>
              </a:rPr>
              <a:t>A castle where summer is a prisoner, windows to be opened to free summer</a:t>
            </a:r>
          </a:p>
          <a:p>
            <a:pPr marL="228600" indent="-228600" eaLnBrk="1" hangingPunct="1">
              <a:lnSpc>
                <a:spcPct val="90000"/>
              </a:lnSpc>
              <a:spcBef>
                <a:spcPts val="1000"/>
              </a:spcBef>
              <a:buFont typeface="Wingdings" pitchFamily="2" charset="2"/>
              <a:buChar char="Ø"/>
            </a:pPr>
            <a:r>
              <a:rPr lang="en-US" altLang="en-US" sz="2200">
                <a:latin typeface="Georgia" pitchFamily="18" charset="0"/>
              </a:rPr>
              <a:t>Pictures illustrating the sun, the castle, the windows, the pinwheel, flowers</a:t>
            </a:r>
          </a:p>
          <a:p>
            <a:pPr marL="228600" indent="-228600" eaLnBrk="1" hangingPunct="1">
              <a:lnSpc>
                <a:spcPct val="90000"/>
              </a:lnSpc>
              <a:spcBef>
                <a:spcPts val="1000"/>
              </a:spcBef>
              <a:buFont typeface="Wingdings" pitchFamily="2" charset="2"/>
              <a:buChar char="Ø"/>
            </a:pPr>
            <a:r>
              <a:rPr lang="en-US" altLang="en-US" sz="2200">
                <a:latin typeface="Georgia" pitchFamily="18" charset="0"/>
              </a:rPr>
              <a:t>Musical instruments: piano,  violin, pipe</a:t>
            </a:r>
          </a:p>
          <a:p>
            <a:pPr marL="228600" indent="-228600" eaLnBrk="1" hangingPunct="1">
              <a:lnSpc>
                <a:spcPct val="90000"/>
              </a:lnSpc>
              <a:spcBef>
                <a:spcPts val="1000"/>
              </a:spcBef>
              <a:buFont typeface="Wingdings" pitchFamily="2" charset="2"/>
              <a:buChar char="Ø"/>
            </a:pPr>
            <a:r>
              <a:rPr lang="en-US" altLang="en-US" sz="2200">
                <a:latin typeface="Georgia" pitchFamily="18" charset="0"/>
              </a:rPr>
              <a:t>National Syllabus, Textbooks, Science books, colouring handouts, Pedagogical Books</a:t>
            </a:r>
            <a:endParaRPr lang="en-US" altLang="en-US" sz="2800">
              <a:latin typeface="Georgia" pitchFamily="18" charset="0"/>
            </a:endParaRPr>
          </a:p>
          <a:p>
            <a:pPr marL="228600" indent="-228600" eaLnBrk="1" hangingPunct="1">
              <a:lnSpc>
                <a:spcPct val="90000"/>
              </a:lnSpc>
              <a:spcBef>
                <a:spcPts val="1000"/>
              </a:spcBef>
              <a:buFont typeface="Arial" charset="0"/>
              <a:buChar char="•"/>
            </a:pPr>
            <a:endParaRPr lang="en-US" altLang="en-US" sz="2800">
              <a:latin typeface="Georgia" pitchFamily="18" charset="0"/>
            </a:endParaRPr>
          </a:p>
          <a:p>
            <a:pPr marL="228600" indent="-228600" eaLnBrk="1" hangingPunct="1">
              <a:lnSpc>
                <a:spcPct val="90000"/>
              </a:lnSpc>
              <a:spcBef>
                <a:spcPts val="1000"/>
              </a:spcBef>
              <a:buFont typeface="Arial" charset="0"/>
              <a:buChar char="•"/>
            </a:pPr>
            <a:endParaRPr lang="en-US" altLang="en-US" sz="2800" i="1">
              <a:latin typeface="Georgia" pitchFamily="18" charset="0"/>
            </a:endParaRPr>
          </a:p>
          <a:p>
            <a:pPr marL="228600" indent="-228600" eaLnBrk="1" hangingPunct="1">
              <a:lnSpc>
                <a:spcPct val="90000"/>
              </a:lnSpc>
              <a:spcBef>
                <a:spcPts val="1000"/>
              </a:spcBef>
              <a:buFont typeface="Arial" charset="0"/>
              <a:buChar char="•"/>
            </a:pPr>
            <a:endParaRPr lang="ro-RO" altLang="en-US" sz="2800" i="1">
              <a:latin typeface="Georgia" pitchFamily="18" charset="0"/>
            </a:endParaRPr>
          </a:p>
        </p:txBody>
      </p:sp>
      <p:pic>
        <p:nvPicPr>
          <p:cNvPr id="10246"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10247"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10248"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noChangeArrowheads="1"/>
          </p:cNvSpPr>
          <p:nvPr>
            <p:ph type="title"/>
          </p:nvPr>
        </p:nvSpPr>
        <p:spPr>
          <a:xfrm>
            <a:off x="2271713" y="2076450"/>
            <a:ext cx="7413625" cy="720725"/>
          </a:xfrm>
        </p:spPr>
        <p:txBody>
          <a:bodyPr/>
          <a:lstStyle/>
          <a:p>
            <a:pPr eaLnBrk="1" hangingPunct="1"/>
            <a:r>
              <a:rPr lang="en-US" altLang="en-US" smtClean="0">
                <a:latin typeface="Georgia" pitchFamily="18" charset="0"/>
                <a:cs typeface="Times New Roman" pitchFamily="18" charset="0"/>
              </a:rPr>
              <a:t>EVALUATION </a:t>
            </a:r>
            <a:endParaRPr lang="ro-RO" altLang="en-US" smtClean="0">
              <a:latin typeface="Georgia" pitchFamily="18" charset="0"/>
              <a:cs typeface="Times New Roman" pitchFamily="18" charset="0"/>
            </a:endParaRPr>
          </a:p>
        </p:txBody>
      </p:sp>
      <p:sp>
        <p:nvSpPr>
          <p:cNvPr id="65539" name="Content Placeholder 2"/>
          <p:cNvSpPr>
            <a:spLocks noGrp="1" noChangeArrowheads="1"/>
          </p:cNvSpPr>
          <p:nvPr>
            <p:ph idx="1"/>
          </p:nvPr>
        </p:nvSpPr>
        <p:spPr>
          <a:xfrm>
            <a:off x="638175" y="2797175"/>
            <a:ext cx="8726488" cy="3495675"/>
          </a:xfrm>
        </p:spPr>
        <p:txBody>
          <a:bodyPr/>
          <a:lstStyle/>
          <a:p>
            <a:pPr eaLnBrk="1" hangingPunct="1"/>
            <a:r>
              <a:rPr lang="en-US" altLang="en-US" sz="2200" smtClean="0"/>
              <a:t>Systematic observation of the gradual movement from one chemical phase to another and students’ responses across the process</a:t>
            </a:r>
          </a:p>
          <a:p>
            <a:pPr eaLnBrk="1" hangingPunct="1"/>
            <a:r>
              <a:rPr lang="en-US" altLang="en-US" sz="2200" smtClean="0"/>
              <a:t>Preparation of the chemical mixtures and the substances obtained (slime, molding clay)</a:t>
            </a:r>
          </a:p>
          <a:p>
            <a:pPr eaLnBrk="1" hangingPunct="1"/>
            <a:r>
              <a:rPr lang="en-US" altLang="en-US" sz="2200" smtClean="0"/>
              <a:t>Achievement of the chemical reactions required (e.g. eruption of the volcano)</a:t>
            </a:r>
          </a:p>
          <a:p>
            <a:pPr eaLnBrk="1" hangingPunct="1"/>
            <a:r>
              <a:rPr lang="en-US" altLang="en-US" sz="2200" smtClean="0"/>
              <a:t>Pursuit of the chemical phases presented leading to the accomplishment of the chemical experiment</a:t>
            </a:r>
          </a:p>
          <a:p>
            <a:pPr eaLnBrk="1" hangingPunct="1"/>
            <a:endParaRPr lang="en-US" altLang="en-US" sz="2200" smtClean="0"/>
          </a:p>
          <a:p>
            <a:pPr eaLnBrk="1" hangingPunct="1"/>
            <a:endParaRPr lang="en-US" altLang="en-US" sz="2200" smtClean="0"/>
          </a:p>
          <a:p>
            <a:pPr eaLnBrk="1" hangingPunct="1">
              <a:buFont typeface="Wingdings 3" pitchFamily="18" charset="2"/>
              <a:buNone/>
            </a:pPr>
            <a:endParaRPr lang="en-US" altLang="en-US" sz="2200" smtClean="0"/>
          </a:p>
        </p:txBody>
      </p:sp>
      <p:pic>
        <p:nvPicPr>
          <p:cNvPr id="65540"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65541"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65542"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noChangeArrowheads="1"/>
          </p:cNvSpPr>
          <p:nvPr>
            <p:ph type="title"/>
          </p:nvPr>
        </p:nvSpPr>
        <p:spPr>
          <a:xfrm>
            <a:off x="158750" y="1914525"/>
            <a:ext cx="9394825" cy="1320800"/>
          </a:xfrm>
        </p:spPr>
        <p:txBody>
          <a:bodyPr/>
          <a:lstStyle/>
          <a:p>
            <a:pPr eaLnBrk="1" hangingPunct="1"/>
            <a:r>
              <a:rPr lang="en-US" altLang="en-US" sz="3200" smtClean="0">
                <a:latin typeface="Times New Roman" pitchFamily="18" charset="0"/>
                <a:cs typeface="Times New Roman" pitchFamily="18" charset="0"/>
              </a:rPr>
              <a:t>7A IMPACT EVALUATION: BEFORE AND AFTER</a:t>
            </a:r>
            <a:endParaRPr lang="ro-RO" altLang="en-US" sz="3200" smtClean="0">
              <a:latin typeface="Times New Roman" pitchFamily="18" charset="0"/>
              <a:cs typeface="Times New Roman" pitchFamily="18" charset="0"/>
            </a:endParaRPr>
          </a:p>
        </p:txBody>
      </p:sp>
      <p:pic>
        <p:nvPicPr>
          <p:cNvPr id="66563"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66564"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66565"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graphicFrame>
        <p:nvGraphicFramePr>
          <p:cNvPr id="7" name="Chart 6"/>
          <p:cNvGraphicFramePr/>
          <p:nvPr/>
        </p:nvGraphicFramePr>
        <p:xfrm>
          <a:off x="2243447" y="2425889"/>
          <a:ext cx="5693391" cy="3852081"/>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noChangeArrowheads="1"/>
          </p:cNvSpPr>
          <p:nvPr>
            <p:ph type="title"/>
          </p:nvPr>
        </p:nvSpPr>
        <p:spPr>
          <a:xfrm>
            <a:off x="158750" y="1914525"/>
            <a:ext cx="9394825" cy="1320800"/>
          </a:xfrm>
        </p:spPr>
        <p:txBody>
          <a:bodyPr/>
          <a:lstStyle/>
          <a:p>
            <a:pPr eaLnBrk="1" hangingPunct="1"/>
            <a:r>
              <a:rPr lang="en-US" altLang="en-US" sz="3200" smtClean="0">
                <a:latin typeface="Times New Roman" pitchFamily="18" charset="0"/>
                <a:cs typeface="Times New Roman" pitchFamily="18" charset="0"/>
              </a:rPr>
              <a:t>7A IMPACT EVALUATION: BEFORE AND AFTER</a:t>
            </a:r>
            <a:endParaRPr lang="ro-RO" altLang="en-US" sz="3200" smtClean="0">
              <a:latin typeface="Times New Roman" pitchFamily="18" charset="0"/>
              <a:cs typeface="Times New Roman" pitchFamily="18" charset="0"/>
            </a:endParaRPr>
          </a:p>
        </p:txBody>
      </p:sp>
      <p:pic>
        <p:nvPicPr>
          <p:cNvPr id="67587"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67588"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67589"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graphicFrame>
        <p:nvGraphicFramePr>
          <p:cNvPr id="8" name="Chart 7"/>
          <p:cNvGraphicFramePr/>
          <p:nvPr/>
        </p:nvGraphicFramePr>
        <p:xfrm>
          <a:off x="1753098" y="2521424"/>
          <a:ext cx="6110287" cy="400220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noChangeArrowheads="1"/>
          </p:cNvSpPr>
          <p:nvPr>
            <p:ph type="title"/>
          </p:nvPr>
        </p:nvSpPr>
        <p:spPr>
          <a:xfrm>
            <a:off x="158750" y="1914525"/>
            <a:ext cx="9394825" cy="1320800"/>
          </a:xfrm>
        </p:spPr>
        <p:txBody>
          <a:bodyPr/>
          <a:lstStyle/>
          <a:p>
            <a:pPr eaLnBrk="1" hangingPunct="1"/>
            <a:r>
              <a:rPr lang="en-US" altLang="en-US" sz="3200" smtClean="0">
                <a:latin typeface="Times New Roman" pitchFamily="18" charset="0"/>
                <a:cs typeface="Times New Roman" pitchFamily="18" charset="0"/>
              </a:rPr>
              <a:t>7A IMPACT EVALUATION: BEFORE AND AFTER</a:t>
            </a:r>
            <a:endParaRPr lang="ro-RO" altLang="en-US" sz="3200" smtClean="0">
              <a:latin typeface="Times New Roman" pitchFamily="18" charset="0"/>
              <a:cs typeface="Times New Roman" pitchFamily="18" charset="0"/>
            </a:endParaRPr>
          </a:p>
        </p:txBody>
      </p:sp>
      <p:pic>
        <p:nvPicPr>
          <p:cNvPr id="68611"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68612"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68613"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graphicFrame>
        <p:nvGraphicFramePr>
          <p:cNvPr id="8" name="Chart 7"/>
          <p:cNvGraphicFramePr/>
          <p:nvPr/>
        </p:nvGraphicFramePr>
        <p:xfrm>
          <a:off x="1924333" y="2521423"/>
          <a:ext cx="5747982" cy="3811137"/>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69635"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69636"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pic>
        <p:nvPicPr>
          <p:cNvPr id="69637" name="Picture 4" descr="Imagini pentru music"/>
          <p:cNvPicPr>
            <a:picLocks noChangeAspect="1" noChangeArrowheads="1"/>
          </p:cNvPicPr>
          <p:nvPr/>
        </p:nvPicPr>
        <p:blipFill>
          <a:blip r:embed="rId5"/>
          <a:srcRect/>
          <a:stretch>
            <a:fillRect/>
          </a:stretch>
        </p:blipFill>
        <p:spPr bwMode="auto">
          <a:xfrm>
            <a:off x="1317625" y="2328863"/>
            <a:ext cx="7096125" cy="4181475"/>
          </a:xfrm>
          <a:prstGeom prst="rect">
            <a:avLst/>
          </a:prstGeom>
          <a:noFill/>
          <a:ln w="9525">
            <a:noFill/>
            <a:miter lim="800000"/>
            <a:headEnd/>
            <a:tailEnd/>
          </a:ln>
        </p:spPr>
      </p:pic>
      <p:sp>
        <p:nvSpPr>
          <p:cNvPr id="69638" name="Title 1"/>
          <p:cNvSpPr>
            <a:spLocks noGrp="1" noChangeArrowheads="1"/>
          </p:cNvSpPr>
          <p:nvPr>
            <p:ph type="title"/>
          </p:nvPr>
        </p:nvSpPr>
        <p:spPr>
          <a:xfrm>
            <a:off x="665163" y="1719263"/>
            <a:ext cx="9394825" cy="735012"/>
          </a:xfrm>
        </p:spPr>
        <p:txBody>
          <a:bodyPr/>
          <a:lstStyle/>
          <a:p>
            <a:pPr eaLnBrk="1" hangingPunct="1"/>
            <a:r>
              <a:rPr lang="en-US" altLang="en-US" sz="3200" smtClean="0">
                <a:latin typeface="Times New Roman" pitchFamily="18" charset="0"/>
                <a:cs typeface="Times New Roman" pitchFamily="18" charset="0"/>
              </a:rPr>
              <a:t>7A IMPACT EVALUATION:</a:t>
            </a:r>
            <a:r>
              <a:rPr lang="ro-RO" altLang="en-US" sz="3200" smtClean="0">
                <a:latin typeface="Times New Roman" pitchFamily="18" charset="0"/>
                <a:cs typeface="Times New Roman" pitchFamily="18" charset="0"/>
              </a:rPr>
              <a:t> This is How We Feel!</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noChangeArrowheads="1"/>
          </p:cNvSpPr>
          <p:nvPr>
            <p:ph type="title"/>
          </p:nvPr>
        </p:nvSpPr>
        <p:spPr>
          <a:xfrm>
            <a:off x="158750" y="1914525"/>
            <a:ext cx="9394825" cy="1320800"/>
          </a:xfrm>
        </p:spPr>
        <p:txBody>
          <a:bodyPr/>
          <a:lstStyle/>
          <a:p>
            <a:pPr eaLnBrk="1" hangingPunct="1"/>
            <a:r>
              <a:rPr lang="en-US" altLang="en-US" sz="3200" smtClean="0">
                <a:latin typeface="Times New Roman" pitchFamily="18" charset="0"/>
                <a:cs typeface="Times New Roman" pitchFamily="18" charset="0"/>
              </a:rPr>
              <a:t>7B IMPACT EVALUATION: BEFORE AND AFTER</a:t>
            </a:r>
            <a:endParaRPr lang="ro-RO" altLang="en-US" sz="3200" smtClean="0">
              <a:latin typeface="Times New Roman" pitchFamily="18" charset="0"/>
              <a:cs typeface="Times New Roman" pitchFamily="18" charset="0"/>
            </a:endParaRPr>
          </a:p>
        </p:txBody>
      </p:sp>
      <p:pic>
        <p:nvPicPr>
          <p:cNvPr id="70659"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70660"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70661"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graphicFrame>
        <p:nvGraphicFramePr>
          <p:cNvPr id="8" name="Chart 7"/>
          <p:cNvGraphicFramePr/>
          <p:nvPr/>
        </p:nvGraphicFramePr>
        <p:xfrm>
          <a:off x="1445525" y="2507776"/>
          <a:ext cx="6252949" cy="420692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noChangeArrowheads="1"/>
          </p:cNvSpPr>
          <p:nvPr>
            <p:ph type="title"/>
          </p:nvPr>
        </p:nvSpPr>
        <p:spPr>
          <a:xfrm>
            <a:off x="158750" y="1914525"/>
            <a:ext cx="9394825" cy="1320800"/>
          </a:xfrm>
        </p:spPr>
        <p:txBody>
          <a:bodyPr/>
          <a:lstStyle/>
          <a:p>
            <a:pPr eaLnBrk="1" hangingPunct="1"/>
            <a:r>
              <a:rPr lang="en-US" altLang="en-US" sz="3200" smtClean="0">
                <a:latin typeface="Times New Roman" pitchFamily="18" charset="0"/>
                <a:cs typeface="Times New Roman" pitchFamily="18" charset="0"/>
              </a:rPr>
              <a:t>7B IMPACT EVALUATION: BEFORE AND AFTER</a:t>
            </a:r>
            <a:endParaRPr lang="ro-RO" altLang="en-US" sz="3200" smtClean="0">
              <a:latin typeface="Times New Roman" pitchFamily="18" charset="0"/>
              <a:cs typeface="Times New Roman" pitchFamily="18" charset="0"/>
            </a:endParaRPr>
          </a:p>
        </p:txBody>
      </p:sp>
      <p:pic>
        <p:nvPicPr>
          <p:cNvPr id="71683"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71684"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71685"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graphicFrame>
        <p:nvGraphicFramePr>
          <p:cNvPr id="8" name="Chart 7"/>
          <p:cNvGraphicFramePr/>
          <p:nvPr/>
        </p:nvGraphicFramePr>
        <p:xfrm>
          <a:off x="1377286" y="2507776"/>
          <a:ext cx="6389427" cy="413868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noChangeArrowheads="1"/>
          </p:cNvSpPr>
          <p:nvPr>
            <p:ph type="title"/>
          </p:nvPr>
        </p:nvSpPr>
        <p:spPr>
          <a:xfrm>
            <a:off x="158750" y="1914525"/>
            <a:ext cx="9394825" cy="1320800"/>
          </a:xfrm>
        </p:spPr>
        <p:txBody>
          <a:bodyPr/>
          <a:lstStyle/>
          <a:p>
            <a:pPr eaLnBrk="1" hangingPunct="1"/>
            <a:r>
              <a:rPr lang="en-US" altLang="en-US" sz="3200" smtClean="0">
                <a:latin typeface="Times New Roman" pitchFamily="18" charset="0"/>
                <a:cs typeface="Times New Roman" pitchFamily="18" charset="0"/>
              </a:rPr>
              <a:t>7B IMPACT EVALUATION: BEFORE AND AFTER</a:t>
            </a:r>
            <a:endParaRPr lang="ro-RO" altLang="en-US" sz="3200" smtClean="0">
              <a:latin typeface="Times New Roman" pitchFamily="18" charset="0"/>
              <a:cs typeface="Times New Roman" pitchFamily="18" charset="0"/>
            </a:endParaRPr>
          </a:p>
        </p:txBody>
      </p:sp>
      <p:pic>
        <p:nvPicPr>
          <p:cNvPr id="72707"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72708"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72709"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graphicFrame>
        <p:nvGraphicFramePr>
          <p:cNvPr id="8" name="Chart 7"/>
          <p:cNvGraphicFramePr/>
          <p:nvPr/>
        </p:nvGraphicFramePr>
        <p:xfrm>
          <a:off x="1516856" y="2548719"/>
          <a:ext cx="6110287" cy="407044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noChangeArrowheads="1"/>
          </p:cNvSpPr>
          <p:nvPr>
            <p:ph type="title"/>
          </p:nvPr>
        </p:nvSpPr>
        <p:spPr>
          <a:xfrm>
            <a:off x="511175" y="1914525"/>
            <a:ext cx="9394825" cy="674688"/>
          </a:xfrm>
        </p:spPr>
        <p:txBody>
          <a:bodyPr/>
          <a:lstStyle/>
          <a:p>
            <a:pPr eaLnBrk="1" hangingPunct="1"/>
            <a:r>
              <a:rPr lang="en-US" altLang="en-US" sz="3200" smtClean="0">
                <a:latin typeface="Times New Roman" pitchFamily="18" charset="0"/>
                <a:cs typeface="Times New Roman" pitchFamily="18" charset="0"/>
              </a:rPr>
              <a:t>7B IMPACT EVALUATION: </a:t>
            </a:r>
            <a:r>
              <a:rPr lang="ro-RO" altLang="en-US" sz="3200" smtClean="0">
                <a:latin typeface="Times New Roman" pitchFamily="18" charset="0"/>
                <a:cs typeface="Times New Roman" pitchFamily="18" charset="0"/>
              </a:rPr>
              <a:t>This is How We Feel!</a:t>
            </a:r>
          </a:p>
        </p:txBody>
      </p:sp>
      <p:pic>
        <p:nvPicPr>
          <p:cNvPr id="73731"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73732"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73733"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pic>
        <p:nvPicPr>
          <p:cNvPr id="73734" name="Picture 4" descr="Imagini pentru cat playing violin cartoon"/>
          <p:cNvPicPr>
            <a:picLocks noChangeAspect="1" noChangeArrowheads="1"/>
          </p:cNvPicPr>
          <p:nvPr/>
        </p:nvPicPr>
        <p:blipFill>
          <a:blip r:embed="rId5"/>
          <a:srcRect/>
          <a:stretch>
            <a:fillRect/>
          </a:stretch>
        </p:blipFill>
        <p:spPr bwMode="auto">
          <a:xfrm>
            <a:off x="3127375" y="2589213"/>
            <a:ext cx="3727450" cy="3502025"/>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74755"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74756"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pic>
        <p:nvPicPr>
          <p:cNvPr id="74757" name="Picture 4" descr="Imagini pentru happiness animals cartoon"/>
          <p:cNvPicPr>
            <a:picLocks noChangeAspect="1" noChangeArrowheads="1"/>
          </p:cNvPicPr>
          <p:nvPr/>
        </p:nvPicPr>
        <p:blipFill>
          <a:blip r:embed="rId5"/>
          <a:srcRect/>
          <a:stretch>
            <a:fillRect/>
          </a:stretch>
        </p:blipFill>
        <p:spPr bwMode="auto">
          <a:xfrm>
            <a:off x="2479675" y="2297113"/>
            <a:ext cx="5060950" cy="3730625"/>
          </a:xfrm>
          <a:prstGeom prst="rect">
            <a:avLst/>
          </a:prstGeom>
          <a:noFill/>
          <a:ln w="9525">
            <a:noFill/>
            <a:miter lim="800000"/>
            <a:headEnd/>
            <a:tailEnd/>
          </a:ln>
        </p:spPr>
      </p:pic>
      <p:sp>
        <p:nvSpPr>
          <p:cNvPr id="74758" name="TextBox 2"/>
          <p:cNvSpPr txBox="1">
            <a:spLocks noChangeArrowheads="1"/>
          </p:cNvSpPr>
          <p:nvPr/>
        </p:nvSpPr>
        <p:spPr bwMode="auto">
          <a:xfrm>
            <a:off x="284163" y="2728913"/>
            <a:ext cx="2043112" cy="585787"/>
          </a:xfrm>
          <a:prstGeom prst="rect">
            <a:avLst/>
          </a:prstGeom>
          <a:noFill/>
          <a:ln w="9525">
            <a:noFill/>
            <a:miter lim="800000"/>
            <a:headEnd/>
            <a:tailEnd/>
          </a:ln>
        </p:spPr>
        <p:txBody>
          <a:bodyPr>
            <a:spAutoFit/>
          </a:bodyPr>
          <a:lstStyle/>
          <a:p>
            <a:pPr eaLnBrk="1" hangingPunct="1">
              <a:buFont typeface="Arial" charset="0"/>
              <a:buNone/>
            </a:pPr>
            <a:r>
              <a:rPr lang="ro-RO" altLang="en-US" sz="3200" b="1">
                <a:solidFill>
                  <a:srgbClr val="6600CC"/>
                </a:solidFill>
              </a:rPr>
              <a:t>SCIENCE</a:t>
            </a:r>
            <a:endParaRPr lang="ro-RO" altLang="en-US" b="1">
              <a:solidFill>
                <a:srgbClr val="6600CC"/>
              </a:solidFill>
            </a:endParaRPr>
          </a:p>
        </p:txBody>
      </p:sp>
      <p:sp>
        <p:nvSpPr>
          <p:cNvPr id="74759" name="TextBox 10"/>
          <p:cNvSpPr txBox="1">
            <a:spLocks noChangeArrowheads="1"/>
          </p:cNvSpPr>
          <p:nvPr/>
        </p:nvSpPr>
        <p:spPr bwMode="auto">
          <a:xfrm>
            <a:off x="7747000" y="2771775"/>
            <a:ext cx="1547813" cy="584200"/>
          </a:xfrm>
          <a:prstGeom prst="rect">
            <a:avLst/>
          </a:prstGeom>
          <a:noFill/>
          <a:ln w="9525">
            <a:noFill/>
            <a:miter lim="800000"/>
            <a:headEnd/>
            <a:tailEnd/>
          </a:ln>
        </p:spPr>
        <p:txBody>
          <a:bodyPr>
            <a:spAutoFit/>
          </a:bodyPr>
          <a:lstStyle/>
          <a:p>
            <a:pPr eaLnBrk="1" hangingPunct="1">
              <a:buFont typeface="Arial" charset="0"/>
              <a:buNone/>
            </a:pPr>
            <a:r>
              <a:rPr lang="ro-RO" altLang="en-US" sz="3200" b="1">
                <a:solidFill>
                  <a:srgbClr val="6600CC"/>
                </a:solidFill>
              </a:rPr>
              <a:t>MUSIC</a:t>
            </a:r>
            <a:endParaRPr lang="ro-RO" altLang="en-US" b="1">
              <a:solidFill>
                <a:srgbClr val="6600CC"/>
              </a:solidFill>
            </a:endParaRPr>
          </a:p>
        </p:txBody>
      </p:sp>
      <p:cxnSp>
        <p:nvCxnSpPr>
          <p:cNvPr id="5" name="Straight Arrow Connector 4"/>
          <p:cNvCxnSpPr>
            <a:stCxn id="74758" idx="3"/>
          </p:cNvCxnSpPr>
          <p:nvPr/>
        </p:nvCxnSpPr>
        <p:spPr>
          <a:xfrm>
            <a:off x="2327275" y="3021013"/>
            <a:ext cx="1795463" cy="15875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74759" idx="1"/>
          </p:cNvCxnSpPr>
          <p:nvPr/>
        </p:nvCxnSpPr>
        <p:spPr>
          <a:xfrm flipH="1">
            <a:off x="6746875" y="3063875"/>
            <a:ext cx="1000125" cy="593725"/>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noChangeArrowheads="1"/>
          </p:cNvSpPr>
          <p:nvPr>
            <p:ph type="title"/>
          </p:nvPr>
        </p:nvSpPr>
        <p:spPr>
          <a:xfrm>
            <a:off x="2584450" y="1808163"/>
            <a:ext cx="5589588" cy="720725"/>
          </a:xfrm>
        </p:spPr>
        <p:txBody>
          <a:bodyPr>
            <a:normAutofit fontScale="90000"/>
          </a:bodyPr>
          <a:lstStyle/>
          <a:p>
            <a:pPr eaLnBrk="1" hangingPunct="1">
              <a:defRPr/>
            </a:pPr>
            <a:r>
              <a:rPr lang="ro-RO" altLang="en-US" dirty="0" smtClean="0">
                <a:latin typeface="Georgia" panose="02040502050405020303" pitchFamily="18" charset="0"/>
                <a:cs typeface="Times New Roman" panose="02020603050405020304" pitchFamily="18" charset="0"/>
              </a:rPr>
              <a:t>The </a:t>
            </a:r>
            <a:r>
              <a:rPr lang="ro-RO" altLang="en-US" dirty="0" err="1" smtClean="0">
                <a:latin typeface="Georgia" panose="02040502050405020303" pitchFamily="18" charset="0"/>
                <a:cs typeface="Times New Roman" panose="02020603050405020304" pitchFamily="18" charset="0"/>
              </a:rPr>
              <a:t>wind</a:t>
            </a:r>
            <a:r>
              <a:rPr lang="ro-RO" altLang="en-US" dirty="0" smtClean="0">
                <a:latin typeface="Georgia" panose="02040502050405020303" pitchFamily="18" charset="0"/>
                <a:cs typeface="Times New Roman" panose="02020603050405020304" pitchFamily="18" charset="0"/>
              </a:rPr>
              <a:t> </a:t>
            </a:r>
            <a:r>
              <a:rPr lang="ro-RO" altLang="en-US" dirty="0" err="1" smtClean="0">
                <a:latin typeface="Georgia" panose="02040502050405020303" pitchFamily="18" charset="0"/>
                <a:cs typeface="Times New Roman" panose="02020603050405020304" pitchFamily="18" charset="0"/>
              </a:rPr>
              <a:t>blows</a:t>
            </a:r>
            <a:r>
              <a:rPr lang="ro-RO" altLang="en-US" dirty="0" smtClean="0">
                <a:latin typeface="Georgia" panose="02040502050405020303" pitchFamily="18" charset="0"/>
                <a:cs typeface="Times New Roman" panose="02020603050405020304" pitchFamily="18" charset="0"/>
              </a:rPr>
              <a:t> </a:t>
            </a:r>
            <a:r>
              <a:rPr lang="ro-RO" altLang="en-US" dirty="0" err="1" smtClean="0">
                <a:latin typeface="Georgia" panose="02040502050405020303" pitchFamily="18" charset="0"/>
                <a:cs typeface="Times New Roman" panose="02020603050405020304" pitchFamily="18" charset="0"/>
              </a:rPr>
              <a:t>the</a:t>
            </a:r>
            <a:r>
              <a:rPr lang="ro-RO" altLang="en-US" dirty="0" smtClean="0">
                <a:latin typeface="Georgia" panose="02040502050405020303" pitchFamily="18" charset="0"/>
                <a:cs typeface="Times New Roman" panose="02020603050405020304" pitchFamily="18" charset="0"/>
              </a:rPr>
              <a:t> </a:t>
            </a:r>
            <a:r>
              <a:rPr lang="ro-RO" altLang="en-US" dirty="0" err="1" smtClean="0">
                <a:latin typeface="Georgia" panose="02040502050405020303" pitchFamily="18" charset="0"/>
                <a:cs typeface="Times New Roman" panose="02020603050405020304" pitchFamily="18" charset="0"/>
              </a:rPr>
              <a:t>windmill</a:t>
            </a:r>
            <a:endParaRPr lang="ro-RO" altLang="en-US" dirty="0" smtClean="0">
              <a:latin typeface="Georgia" panose="02040502050405020303" pitchFamily="18" charset="0"/>
              <a:cs typeface="Times New Roman" panose="02020603050405020304" pitchFamily="18" charset="0"/>
            </a:endParaRPr>
          </a:p>
        </p:txBody>
      </p:sp>
      <p:pic>
        <p:nvPicPr>
          <p:cNvPr id="11267"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11268"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11269"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pic>
        <p:nvPicPr>
          <p:cNvPr id="11270" name="Picture 7" descr="Imagini pentru bate vantul frunzele"/>
          <p:cNvPicPr>
            <a:picLocks noChangeAspect="1" noChangeArrowheads="1"/>
          </p:cNvPicPr>
          <p:nvPr/>
        </p:nvPicPr>
        <p:blipFill>
          <a:blip r:embed="rId5"/>
          <a:srcRect/>
          <a:stretch>
            <a:fillRect/>
          </a:stretch>
        </p:blipFill>
        <p:spPr bwMode="auto">
          <a:xfrm>
            <a:off x="1039813" y="2881313"/>
            <a:ext cx="3983037" cy="3630612"/>
          </a:xfrm>
          <a:prstGeom prst="rect">
            <a:avLst/>
          </a:prstGeom>
          <a:noFill/>
          <a:ln w="9525">
            <a:noFill/>
            <a:miter lim="800000"/>
            <a:headEnd/>
            <a:tailEnd/>
          </a:ln>
        </p:spPr>
      </p:pic>
      <p:pic>
        <p:nvPicPr>
          <p:cNvPr id="11271" name="Picture 9" descr="Imagine similară"/>
          <p:cNvPicPr>
            <a:picLocks noChangeAspect="1" noChangeArrowheads="1"/>
          </p:cNvPicPr>
          <p:nvPr/>
        </p:nvPicPr>
        <p:blipFill>
          <a:blip r:embed="rId6"/>
          <a:srcRect/>
          <a:stretch>
            <a:fillRect/>
          </a:stretch>
        </p:blipFill>
        <p:spPr bwMode="auto">
          <a:xfrm>
            <a:off x="5459413" y="2881313"/>
            <a:ext cx="3768725" cy="3630612"/>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noChangeArrowheads="1"/>
          </p:cNvSpPr>
          <p:nvPr>
            <p:ph type="title"/>
          </p:nvPr>
        </p:nvSpPr>
        <p:spPr>
          <a:xfrm>
            <a:off x="158750" y="1914525"/>
            <a:ext cx="9394825" cy="1320800"/>
          </a:xfrm>
        </p:spPr>
        <p:txBody>
          <a:bodyPr/>
          <a:lstStyle/>
          <a:p>
            <a:pPr algn="ctr" eaLnBrk="1" hangingPunct="1"/>
            <a:r>
              <a:rPr lang="ro-RO" altLang="en-US" sz="3200" smtClean="0">
                <a:solidFill>
                  <a:srgbClr val="00B050"/>
                </a:solidFill>
                <a:latin typeface="Times New Roman" pitchFamily="18" charset="0"/>
                <a:cs typeface="Times New Roman" pitchFamily="18" charset="0"/>
              </a:rPr>
              <a:t>Music is life…</a:t>
            </a:r>
            <a:br>
              <a:rPr lang="ro-RO" altLang="en-US" sz="3200" smtClean="0">
                <a:solidFill>
                  <a:srgbClr val="00B050"/>
                </a:solidFill>
                <a:latin typeface="Times New Roman" pitchFamily="18" charset="0"/>
                <a:cs typeface="Times New Roman" pitchFamily="18" charset="0"/>
              </a:rPr>
            </a:br>
            <a:r>
              <a:rPr lang="ro-RO" altLang="en-US" sz="3200" smtClean="0">
                <a:solidFill>
                  <a:srgbClr val="00B050"/>
                </a:solidFill>
                <a:latin typeface="Times New Roman" pitchFamily="18" charset="0"/>
                <a:cs typeface="Times New Roman" pitchFamily="18" charset="0"/>
              </a:rPr>
              <a:t>Science just makes it more interesting…</a:t>
            </a:r>
          </a:p>
        </p:txBody>
      </p:sp>
      <p:pic>
        <p:nvPicPr>
          <p:cNvPr id="75779"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75780"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75781"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pic>
        <p:nvPicPr>
          <p:cNvPr id="75782" name="Picture 2" descr="Imagini pentru music"/>
          <p:cNvPicPr>
            <a:picLocks noChangeAspect="1" noChangeArrowheads="1"/>
          </p:cNvPicPr>
          <p:nvPr/>
        </p:nvPicPr>
        <p:blipFill>
          <a:blip r:embed="rId5"/>
          <a:srcRect/>
          <a:stretch>
            <a:fillRect/>
          </a:stretch>
        </p:blipFill>
        <p:spPr bwMode="auto">
          <a:xfrm>
            <a:off x="2109788" y="2962275"/>
            <a:ext cx="5459412" cy="3302000"/>
          </a:xfrm>
          <a:prstGeom prst="rect">
            <a:avLst/>
          </a:prstGeom>
          <a:noFill/>
          <a:ln w="9525">
            <a:noFill/>
            <a:miter lim="800000"/>
            <a:headEnd/>
            <a:tailEnd/>
          </a:ln>
        </p:spPr>
      </p:pic>
      <p:sp>
        <p:nvSpPr>
          <p:cNvPr id="75783" name="Title 1"/>
          <p:cNvSpPr txBox="1">
            <a:spLocks noChangeArrowheads="1"/>
          </p:cNvSpPr>
          <p:nvPr/>
        </p:nvSpPr>
        <p:spPr bwMode="auto">
          <a:xfrm>
            <a:off x="2370138" y="5927725"/>
            <a:ext cx="4876800" cy="673100"/>
          </a:xfrm>
          <a:prstGeom prst="rect">
            <a:avLst/>
          </a:prstGeom>
          <a:noFill/>
          <a:ln w="9525">
            <a:noFill/>
            <a:miter lim="800000"/>
            <a:headEnd/>
            <a:tailEnd/>
          </a:ln>
        </p:spPr>
        <p:txBody>
          <a:bodyPr/>
          <a:lstStyle/>
          <a:p>
            <a:pPr algn="ctr" eaLnBrk="1" hangingPunct="1">
              <a:buFont typeface="Wingdings 3" pitchFamily="18" charset="2"/>
              <a:buNone/>
            </a:pPr>
            <a:r>
              <a:rPr lang="ro-RO" altLang="en-US" sz="3200">
                <a:solidFill>
                  <a:srgbClr val="00B050"/>
                </a:solidFill>
                <a:latin typeface="Times New Roman" pitchFamily="18" charset="0"/>
                <a:cs typeface="Times New Roman" pitchFamily="18" charset="0"/>
              </a:rPr>
              <a:t>Thank you!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a:xfrm>
            <a:off x="3794125" y="1752600"/>
            <a:ext cx="2590800" cy="720725"/>
          </a:xfrm>
        </p:spPr>
        <p:txBody>
          <a:bodyPr/>
          <a:lstStyle/>
          <a:p>
            <a:pPr eaLnBrk="1" hangingPunct="1"/>
            <a:r>
              <a:rPr lang="en-US" altLang="en-US" smtClean="0">
                <a:latin typeface="Georgia" pitchFamily="18" charset="0"/>
                <a:cs typeface="Times New Roman" pitchFamily="18" charset="0"/>
              </a:rPr>
              <a:t>METHODS</a:t>
            </a:r>
            <a:endParaRPr lang="ro-RO" altLang="en-US" smtClean="0">
              <a:latin typeface="Georgia" pitchFamily="18" charset="0"/>
              <a:cs typeface="Times New Roman" pitchFamily="18" charset="0"/>
            </a:endParaRPr>
          </a:p>
        </p:txBody>
      </p:sp>
      <p:sp>
        <p:nvSpPr>
          <p:cNvPr id="12291" name="Content Placeholder 2"/>
          <p:cNvSpPr>
            <a:spLocks noGrp="1" noChangeArrowheads="1"/>
          </p:cNvSpPr>
          <p:nvPr>
            <p:ph idx="1"/>
          </p:nvPr>
        </p:nvSpPr>
        <p:spPr>
          <a:xfrm>
            <a:off x="236538" y="2473325"/>
            <a:ext cx="9453562" cy="3757613"/>
          </a:xfrm>
        </p:spPr>
        <p:txBody>
          <a:bodyPr/>
          <a:lstStyle/>
          <a:p>
            <a:pPr algn="ctr" eaLnBrk="1" hangingPunct="1">
              <a:lnSpc>
                <a:spcPct val="80000"/>
              </a:lnSpc>
            </a:pPr>
            <a:r>
              <a:rPr lang="en-US" altLang="en-US" sz="2200" smtClean="0"/>
              <a:t>Using explanation </a:t>
            </a:r>
            <a:r>
              <a:rPr lang="ro-RO" altLang="en-US" sz="2200" smtClean="0"/>
              <a:t>on musical rhythms</a:t>
            </a:r>
            <a:r>
              <a:rPr lang="en-US" altLang="en-US" sz="2200" smtClean="0"/>
              <a:t> to facilitate understanding processes, phenomena</a:t>
            </a:r>
          </a:p>
          <a:p>
            <a:pPr algn="ctr" eaLnBrk="1" hangingPunct="1">
              <a:lnSpc>
                <a:spcPct val="80000"/>
              </a:lnSpc>
            </a:pPr>
            <a:r>
              <a:rPr lang="en-US" altLang="en-US" sz="2200" smtClean="0"/>
              <a:t>Practice a wide range of </a:t>
            </a:r>
            <a:r>
              <a:rPr lang="ro-RO" altLang="en-US" sz="2200" smtClean="0"/>
              <a:t>rhitmical</a:t>
            </a:r>
            <a:r>
              <a:rPr lang="en-US" altLang="en-US" sz="2200" smtClean="0"/>
              <a:t> exercises in order to revise and consolidate specific</a:t>
            </a:r>
            <a:r>
              <a:rPr lang="ro-RO" altLang="en-US" sz="2200" smtClean="0"/>
              <a:t> scientific</a:t>
            </a:r>
            <a:r>
              <a:rPr lang="en-US" altLang="en-US" sz="2200" smtClean="0"/>
              <a:t> knowledge</a:t>
            </a:r>
          </a:p>
          <a:p>
            <a:pPr algn="ctr" eaLnBrk="1" hangingPunct="1">
              <a:lnSpc>
                <a:spcPct val="80000"/>
              </a:lnSpc>
            </a:pPr>
            <a:r>
              <a:rPr lang="en-US" altLang="en-US" sz="2200" smtClean="0"/>
              <a:t>Development of simple </a:t>
            </a:r>
            <a:r>
              <a:rPr lang="ro-RO" altLang="en-US" sz="2200" smtClean="0"/>
              <a:t>musical</a:t>
            </a:r>
            <a:r>
              <a:rPr lang="en-US" altLang="en-US" sz="2200" smtClean="0"/>
              <a:t> conversation including scientific elements</a:t>
            </a:r>
          </a:p>
          <a:p>
            <a:pPr algn="ctr" eaLnBrk="1" hangingPunct="1">
              <a:lnSpc>
                <a:spcPct val="80000"/>
              </a:lnSpc>
            </a:pPr>
            <a:r>
              <a:rPr lang="en-US" altLang="en-US" sz="2200" smtClean="0"/>
              <a:t>Problem-solving tasks starting from the themes discussed</a:t>
            </a:r>
            <a:r>
              <a:rPr lang="ro-RO" altLang="en-US" sz="2200" smtClean="0"/>
              <a:t> and one musical line per theme</a:t>
            </a:r>
            <a:endParaRPr lang="en-US" altLang="en-US" sz="2200" smtClean="0"/>
          </a:p>
          <a:p>
            <a:pPr algn="ctr" eaLnBrk="1" hangingPunct="1">
              <a:lnSpc>
                <a:spcPct val="80000"/>
              </a:lnSpc>
            </a:pPr>
            <a:r>
              <a:rPr lang="en-US" altLang="en-US" sz="2200" smtClean="0"/>
              <a:t>Team work, using music creatively while performing songs</a:t>
            </a:r>
          </a:p>
          <a:p>
            <a:pPr algn="ctr" eaLnBrk="1" hangingPunct="1">
              <a:lnSpc>
                <a:spcPct val="80000"/>
              </a:lnSpc>
            </a:pPr>
            <a:r>
              <a:rPr lang="en-US" altLang="en-US" sz="2200" smtClean="0"/>
              <a:t>Working independently in order to assimilate the scientific elements through music</a:t>
            </a:r>
            <a:endParaRPr lang="ro-RO" altLang="en-US" sz="2200" smtClean="0"/>
          </a:p>
        </p:txBody>
      </p:sp>
      <p:pic>
        <p:nvPicPr>
          <p:cNvPr id="12292"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12293"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12294" name="Picture 1" descr="Erasmus+-logo"/>
          <p:cNvPicPr>
            <a:picLocks noChangeAspect="1" noChangeArrowheads="1"/>
          </p:cNvPicPr>
          <p:nvPr/>
        </p:nvPicPr>
        <p:blipFill>
          <a:blip r:embed="rId4"/>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sigla_ultima Varianta"/>
          <p:cNvPicPr>
            <a:picLocks noChangeAspect="1" noChangeArrowheads="1"/>
          </p:cNvPicPr>
          <p:nvPr/>
        </p:nvPicPr>
        <p:blipFill>
          <a:blip r:embed="rId3"/>
          <a:srcRect/>
          <a:stretch>
            <a:fillRect/>
          </a:stretch>
        </p:blipFill>
        <p:spPr bwMode="auto">
          <a:xfrm>
            <a:off x="839788" y="317500"/>
            <a:ext cx="1431925" cy="1417638"/>
          </a:xfrm>
          <a:prstGeom prst="rect">
            <a:avLst/>
          </a:prstGeom>
          <a:noFill/>
          <a:ln w="9525">
            <a:noFill/>
            <a:miter lim="800000"/>
            <a:headEnd/>
            <a:tailEnd/>
          </a:ln>
        </p:spPr>
      </p:pic>
      <p:pic>
        <p:nvPicPr>
          <p:cNvPr id="13315" name="Picture 2" descr="logo Music is ..."/>
          <p:cNvPicPr>
            <a:picLocks noChangeAspect="1" noChangeArrowheads="1"/>
          </p:cNvPicPr>
          <p:nvPr/>
        </p:nvPicPr>
        <p:blipFill>
          <a:blip r:embed="rId4"/>
          <a:srcRect/>
          <a:stretch>
            <a:fillRect/>
          </a:stretch>
        </p:blipFill>
        <p:spPr bwMode="auto">
          <a:xfrm>
            <a:off x="3562350" y="28575"/>
            <a:ext cx="1009650" cy="1428750"/>
          </a:xfrm>
          <a:prstGeom prst="rect">
            <a:avLst/>
          </a:prstGeom>
          <a:noFill/>
          <a:ln w="9525">
            <a:noFill/>
            <a:miter lim="800000"/>
            <a:headEnd/>
            <a:tailEnd/>
          </a:ln>
        </p:spPr>
      </p:pic>
      <p:pic>
        <p:nvPicPr>
          <p:cNvPr id="13316" name="Picture 1" descr="Erasmus+-logo"/>
          <p:cNvPicPr>
            <a:picLocks noChangeAspect="1" noChangeArrowheads="1"/>
          </p:cNvPicPr>
          <p:nvPr/>
        </p:nvPicPr>
        <p:blipFill>
          <a:blip r:embed="rId5"/>
          <a:srcRect/>
          <a:stretch>
            <a:fillRect/>
          </a:stretch>
        </p:blipFill>
        <p:spPr bwMode="auto">
          <a:xfrm>
            <a:off x="5983288" y="868363"/>
            <a:ext cx="2190750" cy="476250"/>
          </a:xfrm>
          <a:prstGeom prst="rect">
            <a:avLst/>
          </a:prstGeom>
          <a:noFill/>
          <a:ln w="9525">
            <a:noFill/>
            <a:miter lim="800000"/>
            <a:headEnd/>
            <a:tailEnd/>
          </a:ln>
        </p:spPr>
      </p:pic>
      <p:pic>
        <p:nvPicPr>
          <p:cNvPr id="2" name="getascurtmp3.avi">
            <a:hlinkClick r:id="" action="ppaction://media"/>
          </p:cNvPr>
          <p:cNvPicPr>
            <a:picLocks noChangeAspect="1" noChangeArrowheads="1"/>
          </p:cNvPicPr>
          <p:nvPr>
            <p:ph idx="1"/>
            <a:videoFile r:link="rId1"/>
          </p:nvPr>
        </p:nvPicPr>
        <p:blipFill>
          <a:blip r:embed="rId6"/>
          <a:srcRect/>
          <a:stretch>
            <a:fillRect/>
          </a:stretch>
        </p:blipFill>
        <p:spPr>
          <a:xfrm>
            <a:off x="1327150" y="1930400"/>
            <a:ext cx="7656513" cy="4306888"/>
          </a:xfrm>
        </p:spPr>
      </p:pic>
    </p:spTree>
  </p:cSld>
  <p:clrMapOvr>
    <a:masterClrMapping/>
  </p:clrMapOvr>
  <p:timing>
    <p:tnLst>
      <p:par>
        <p:cTn id="1" dur="indefinite" restart="never" nodeType="tmRoot">
          <p:childTnLst>
            <p:video>
              <p:cMediaNode>
                <p:cTn id="2" fill="hold" display="1">
                  <p:stCondLst>
                    <p:cond delay="indefinite"/>
                  </p:stCondLst>
                  <p:endCondLst>
                    <p:cond evt="onNext" delay="">
                      <p:tgtEl>
                        <p:sldTgt/>
                      </p:tgtEl>
                    </p:cond>
                    <p:cond evt="onPrev" delay="">
                      <p:tgtEl>
                        <p:sldTgt/>
                      </p:tgtEl>
                    </p:cond>
                  </p:end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nodeType="clickPar">
                      <p:stCondLst>
                        <p:cond delay="0"/>
                      </p:stCondLst>
                      <p:childTnLst>
                        <p:par>
                          <p:cTn id="5" fill="hold" nodeType="withGroup">
                            <p:stCondLst>
                              <p:cond delay="0"/>
                            </p:stCondLst>
                            <p:childTnLst>
                              <p:par>
                                <p:cTn id="6" presetID="1" presetClass="mediacall" presetSubtype="0" fill="hold" nodeType="clickEffect">
                                  <p:stCondLst>
                                    <p:cond delay="0"/>
                                  </p:stCondLst>
                                  <p:childTnLst>
                                    <p:cmd type="call" cmd="togglePause">
                                      <p:cBhvr>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10.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1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12.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13.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14.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15.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2.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3.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4.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5.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6.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7.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8.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9.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emplate>TM02900688[[fn=Facet]]</Template>
  <TotalTime>0</TotalTime>
  <Pages>0</Pages>
  <Words>2528</Words>
  <Characters>0</Characters>
  <Application>Microsoft Office PowerPoint</Application>
  <DocSecurity>0</DocSecurity>
  <PresentationFormat>Particularizare</PresentationFormat>
  <Lines>0</Lines>
  <Paragraphs>296</Paragraphs>
  <Slides>70</Slides>
  <Notes>0</Notes>
  <HiddenSlides>0</HiddenSlides>
  <MMClips>5</MMClips>
  <ScaleCrop>false</ScaleCrop>
  <HeadingPairs>
    <vt:vector size="6" baseType="variant">
      <vt:variant>
        <vt:lpstr>Fonturi utilizate</vt:lpstr>
      </vt:variant>
      <vt:variant>
        <vt:i4>7</vt:i4>
      </vt:variant>
      <vt:variant>
        <vt:lpstr>Temă</vt:lpstr>
      </vt:variant>
      <vt:variant>
        <vt:i4>1</vt:i4>
      </vt:variant>
      <vt:variant>
        <vt:lpstr>Titluri diapozitive</vt:lpstr>
      </vt:variant>
      <vt:variant>
        <vt:i4>70</vt:i4>
      </vt:variant>
    </vt:vector>
  </HeadingPairs>
  <TitlesOfParts>
    <vt:vector size="78" baseType="lpstr">
      <vt:lpstr>Arial</vt:lpstr>
      <vt:lpstr>Trebuchet MS</vt:lpstr>
      <vt:lpstr>Wingdings 3</vt:lpstr>
      <vt:lpstr>Calibri</vt:lpstr>
      <vt:lpstr>Georgia</vt:lpstr>
      <vt:lpstr>Times New Roman</vt:lpstr>
      <vt:lpstr>Wingdings</vt:lpstr>
      <vt:lpstr>Facet</vt:lpstr>
      <vt:lpstr>Diapozitivul 1</vt:lpstr>
      <vt:lpstr>PRIMARY SCHOOL: 1st grade</vt:lpstr>
      <vt:lpstr>COMPETENCES  IN SCIENCES</vt:lpstr>
      <vt:lpstr>OBJECTIVES / AIMS OF THE LESSONS:</vt:lpstr>
      <vt:lpstr>Which phenomenon is this?</vt:lpstr>
      <vt:lpstr>ORGANISATION</vt:lpstr>
      <vt:lpstr>The wind blows the windmill</vt:lpstr>
      <vt:lpstr>METHODS</vt:lpstr>
      <vt:lpstr>Diapozitivul 9</vt:lpstr>
      <vt:lpstr>EVALUATION </vt:lpstr>
      <vt:lpstr>IMPACT EVALUATION: BEFORE AND AFTER</vt:lpstr>
      <vt:lpstr>Never forget this important thing:</vt:lpstr>
      <vt:lpstr>PRIMARY SCHOOL: 4th grade</vt:lpstr>
      <vt:lpstr>COMPETENCES  IN SCIENCES</vt:lpstr>
      <vt:lpstr>OBJECTIVES / AIMS OF THE LESSONS</vt:lpstr>
      <vt:lpstr>Disolvation </vt:lpstr>
      <vt:lpstr>ORGANISATION</vt:lpstr>
      <vt:lpstr>Something we all know…</vt:lpstr>
      <vt:lpstr>METHODS</vt:lpstr>
      <vt:lpstr>Film Andreea</vt:lpstr>
      <vt:lpstr>EVALUATION </vt:lpstr>
      <vt:lpstr>IMPACT EVALUATION: BEFORE AND AFTER</vt:lpstr>
      <vt:lpstr>I can explain dissolution of liquids to my cat now! I will tell her that I can practice my everyday violin exercises underwater…</vt:lpstr>
      <vt:lpstr>PRIMARY SCHOOL: 3rd grade</vt:lpstr>
      <vt:lpstr>COMPETENCES  IN SCIENCES</vt:lpstr>
      <vt:lpstr>OBJECTIVES / AIMS OF THE LESSONS</vt:lpstr>
      <vt:lpstr>Seasons in Art: painting</vt:lpstr>
      <vt:lpstr>ORGANISATION</vt:lpstr>
      <vt:lpstr>The Tree of Seasons</vt:lpstr>
      <vt:lpstr>METHODS</vt:lpstr>
      <vt:lpstr>4 Tissues</vt:lpstr>
      <vt:lpstr>EVALUATION </vt:lpstr>
      <vt:lpstr>IMPACT EVALUATION: BEFORE AND AFTER</vt:lpstr>
      <vt:lpstr>IMPACT EVALUATION: Seasons ARE Music!</vt:lpstr>
      <vt:lpstr>SECONDARY SCHOOL: 6TH grade</vt:lpstr>
      <vt:lpstr>COMPETENCES  IN SCIENCES</vt:lpstr>
      <vt:lpstr>OBJECTIVES / AIMS OF THE LESSONS</vt:lpstr>
      <vt:lpstr>ORGANISATION</vt:lpstr>
      <vt:lpstr>Diapozitivul 39</vt:lpstr>
      <vt:lpstr>METHODS</vt:lpstr>
      <vt:lpstr>Film clasa a 6 a – magneți</vt:lpstr>
      <vt:lpstr>EVALUATION </vt:lpstr>
      <vt:lpstr>6A IMPACT EVALUATION: BEFORE AND AFTER</vt:lpstr>
      <vt:lpstr>6A IMPACT EVALUATION: BEFORE AND AFTER</vt:lpstr>
      <vt:lpstr>6A IMPACT EVALUATION: BEFORE AND AFTER</vt:lpstr>
      <vt:lpstr>From now on, this is how we go to Physics class</vt:lpstr>
      <vt:lpstr>6B IMPACT EVALUATION: BEFORE AND AFTER</vt:lpstr>
      <vt:lpstr>6B IMPACT EVALUATION: BEFORE AND AFTER</vt:lpstr>
      <vt:lpstr>6B IMPACT EVALUATION: BEFORE AND AFTER</vt:lpstr>
      <vt:lpstr>Like this… I love science classes! Physics rocks!</vt:lpstr>
      <vt:lpstr>SECONDARY SCHOOL: 7th grade</vt:lpstr>
      <vt:lpstr>COMPETENCES  IN SCIENCES</vt:lpstr>
      <vt:lpstr>OBJECTIVES / AIMS OF THE LESSONS:</vt:lpstr>
      <vt:lpstr>ORGANISATION</vt:lpstr>
      <vt:lpstr>Diapozitivul 55</vt:lpstr>
      <vt:lpstr>METHODS</vt:lpstr>
      <vt:lpstr>Film clasa a 7 a - slime</vt:lpstr>
      <vt:lpstr>METHODS</vt:lpstr>
      <vt:lpstr>Film clasa a 7 a- chemical volcano</vt:lpstr>
      <vt:lpstr>EVALUATION </vt:lpstr>
      <vt:lpstr>7A IMPACT EVALUATION: BEFORE AND AFTER</vt:lpstr>
      <vt:lpstr>7A IMPACT EVALUATION: BEFORE AND AFTER</vt:lpstr>
      <vt:lpstr>7A IMPACT EVALUATION: BEFORE AND AFTER</vt:lpstr>
      <vt:lpstr>7A IMPACT EVALUATION: This is How We Feel!</vt:lpstr>
      <vt:lpstr>7B IMPACT EVALUATION: BEFORE AND AFTER</vt:lpstr>
      <vt:lpstr>7B IMPACT EVALUATION: BEFORE AND AFTER</vt:lpstr>
      <vt:lpstr>7B IMPACT EVALUATION: BEFORE AND AFTER</vt:lpstr>
      <vt:lpstr>7B IMPACT EVALUATION: This is How We Feel!</vt:lpstr>
      <vt:lpstr>Diapozitivul 69</vt:lpstr>
      <vt:lpstr>Music is life… Science just makes it more interesting…</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dc:creator>
  <cp:lastModifiedBy>user</cp:lastModifiedBy>
  <cp:revision>191</cp:revision>
  <dcterms:created xsi:type="dcterms:W3CDTF">2017-03-11T11:11:21Z</dcterms:created>
  <dcterms:modified xsi:type="dcterms:W3CDTF">2018-05-25T10:05:51Z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1033-10.2.0.5853</vt:lpwstr>
  </property>
</Properties>
</file>