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50" r:id="rId3"/>
    <p:sldId id="451" r:id="rId4"/>
    <p:sldId id="509" r:id="rId5"/>
    <p:sldId id="452" r:id="rId6"/>
    <p:sldId id="495" r:id="rId7"/>
    <p:sldId id="510" r:id="rId8"/>
    <p:sldId id="453" r:id="rId9"/>
    <p:sldId id="500" r:id="rId10"/>
    <p:sldId id="455" r:id="rId11"/>
    <p:sldId id="399" r:id="rId12"/>
    <p:sldId id="457" r:id="rId13"/>
    <p:sldId id="458" r:id="rId14"/>
    <p:sldId id="459" r:id="rId15"/>
    <p:sldId id="494" r:id="rId16"/>
    <p:sldId id="460" r:id="rId17"/>
    <p:sldId id="461" r:id="rId18"/>
    <p:sldId id="462" r:id="rId19"/>
    <p:sldId id="517" r:id="rId20"/>
    <p:sldId id="463" r:id="rId21"/>
    <p:sldId id="464" r:id="rId22"/>
    <p:sldId id="519" r:id="rId23"/>
    <p:sldId id="465" r:id="rId24"/>
    <p:sldId id="493" r:id="rId25"/>
    <p:sldId id="466" r:id="rId26"/>
    <p:sldId id="521" r:id="rId27"/>
    <p:sldId id="468" r:id="rId28"/>
    <p:sldId id="522" r:id="rId29"/>
    <p:sldId id="469" r:id="rId30"/>
    <p:sldId id="470" r:id="rId31"/>
    <p:sldId id="524" r:id="rId32"/>
    <p:sldId id="471" r:id="rId33"/>
    <p:sldId id="491" r:id="rId34"/>
    <p:sldId id="526" r:id="rId35"/>
    <p:sldId id="492" r:id="rId36"/>
    <p:sldId id="527" r:id="rId37"/>
    <p:sldId id="472" r:id="rId38"/>
    <p:sldId id="474" r:id="rId39"/>
    <p:sldId id="54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6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5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85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16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7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0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7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8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6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FC46-D49C-4EF0-889C-497A37D2DAB6}" type="datetimeFigureOut">
              <a:rPr lang="en-US" smtClean="0"/>
              <a:t>21-Aug-18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C2EC3E-0599-4687-8EEA-5220884A0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2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3" y="3383330"/>
            <a:ext cx="9810750" cy="11604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>
                <a:latin typeface="Georgia" panose="02040502050405020303" pitchFamily="18" charset="0"/>
              </a:rPr>
              <a:t>LEARNING TO LEAN THROUGH </a:t>
            </a:r>
            <a:r>
              <a:rPr lang="en-US" sz="3200" b="1">
                <a:latin typeface="Georgia" panose="02040502050405020303" pitchFamily="18" charset="0"/>
              </a:rPr>
              <a:t>MUSIC 2</a:t>
            </a:r>
            <a:endParaRPr lang="ro-RO" sz="3200" b="1" dirty="0">
              <a:latin typeface="Georgia" panose="02040502050405020303" pitchFamily="18" charset="0"/>
            </a:endParaRPr>
          </a:p>
        </p:txBody>
      </p:sp>
      <p:sp>
        <p:nvSpPr>
          <p:cNvPr id="18434" name="Title 1"/>
          <p:cNvSpPr txBox="1"/>
          <p:nvPr/>
        </p:nvSpPr>
        <p:spPr bwMode="auto">
          <a:xfrm>
            <a:off x="839788" y="1986332"/>
            <a:ext cx="9144000" cy="1128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4800" dirty="0">
                <a:latin typeface="Georgia" panose="02040502050405020303" pitchFamily="18" charset="0"/>
              </a:rPr>
              <a:t>Music is… Life Long Learning</a:t>
            </a:r>
            <a:endParaRPr lang="ro-RO" sz="4800" dirty="0">
              <a:latin typeface="Georgia" panose="02040502050405020303" pitchFamily="18" charset="0"/>
            </a:endParaRPr>
          </a:p>
        </p:txBody>
      </p:sp>
      <p:sp>
        <p:nvSpPr>
          <p:cNvPr id="18435" name="Title 1"/>
          <p:cNvSpPr txBox="1"/>
          <p:nvPr/>
        </p:nvSpPr>
        <p:spPr bwMode="auto">
          <a:xfrm>
            <a:off x="465445" y="4946911"/>
            <a:ext cx="9144000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200" b="1" dirty="0" err="1">
                <a:latin typeface="Georgia" panose="02040502050405020303" pitchFamily="18" charset="0"/>
              </a:rPr>
              <a:t>Liceul</a:t>
            </a:r>
            <a:r>
              <a:rPr lang="en-US" sz="3200" b="1" dirty="0">
                <a:latin typeface="Georgia" panose="02040502050405020303" pitchFamily="18" charset="0"/>
              </a:rPr>
              <a:t> de Arte “Regina Maria” Alba Iulia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latin typeface="Georgia" panose="02040502050405020303" pitchFamily="18" charset="0"/>
              </a:rPr>
              <a:t>ITALY –  28</a:t>
            </a:r>
            <a:r>
              <a:rPr lang="en-US" sz="3200" b="1" baseline="30000" dirty="0">
                <a:latin typeface="Georgia" panose="02040502050405020303" pitchFamily="18" charset="0"/>
              </a:rPr>
              <a:t>th</a:t>
            </a:r>
            <a:r>
              <a:rPr lang="en-US" sz="3200" b="1" dirty="0">
                <a:latin typeface="Georgia" panose="02040502050405020303" pitchFamily="18" charset="0"/>
              </a:rPr>
              <a:t> MAY - 1</a:t>
            </a:r>
            <a:r>
              <a:rPr lang="en-US" sz="3200" b="1" baseline="30000" dirty="0">
                <a:latin typeface="Georgia" panose="02040502050405020303" pitchFamily="18" charset="0"/>
              </a:rPr>
              <a:t>st</a:t>
            </a:r>
            <a:r>
              <a:rPr lang="en-US" sz="3200" b="1" dirty="0">
                <a:latin typeface="Georgia" panose="02040502050405020303" pitchFamily="18" charset="0"/>
              </a:rPr>
              <a:t> JUNE, 2018</a:t>
            </a:r>
            <a:endParaRPr lang="ro-RO" sz="3200" b="1" dirty="0">
              <a:latin typeface="Georgia" panose="02040502050405020303" pitchFamily="18" charset="0"/>
            </a:endParaRPr>
          </a:p>
        </p:txBody>
      </p:sp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980" y="1830626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1251980" y="2442043"/>
            <a:ext cx="8989300" cy="3669523"/>
          </a:xfrm>
        </p:spPr>
        <p:txBody>
          <a:bodyPr>
            <a:normAutofit fontScale="92500"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Observation of pupils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Identification of the parts of different plants (vegetables, flowers, trees etc.)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Song interpretations according to each activity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Description of the observations made in connection to the basic needs of plants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Presentation of the information acquired in pupils’ portfolios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Identification of criteria while comparing the characteristics of seeds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Participation in the role play: at the market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C6DAD-0B12-4F4D-9834-8597E9222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713" y="1631575"/>
            <a:ext cx="6349773" cy="47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0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0" y="1729320"/>
            <a:ext cx="8087108" cy="56404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PRIMARY – 3</a:t>
            </a:r>
            <a:r>
              <a:rPr lang="en-US" sz="2800" b="1" baseline="30000" dirty="0">
                <a:latin typeface="Georgia" panose="02040502050405020303" pitchFamily="18" charset="0"/>
              </a:rPr>
              <a:t>rd</a:t>
            </a:r>
            <a:r>
              <a:rPr lang="en-US" sz="2800" b="1" dirty="0">
                <a:latin typeface="Georgia" panose="02040502050405020303" pitchFamily="18" charset="0"/>
              </a:rPr>
              <a:t> grade, </a:t>
            </a:r>
            <a:br>
              <a:rPr lang="en-US" sz="2800" b="1" dirty="0">
                <a:latin typeface="Georgia" panose="02040502050405020303" pitchFamily="18" charset="0"/>
              </a:rPr>
            </a:br>
            <a:r>
              <a:rPr lang="en-US" sz="2800" b="1" dirty="0">
                <a:latin typeface="Georgia" panose="02040502050405020303" pitchFamily="18" charset="0"/>
              </a:rPr>
              <a:t>+ART: architecture students (drawings)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780" y="3281341"/>
            <a:ext cx="9033789" cy="3439236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23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rd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April - 4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May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pupils: 29 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Incursion in Childhood Literary Texts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identification of key elements in literary texts and song interpretation, poem structure with music, telling stories with music at the library, identification of the structure of a fairy tale and project anthem interpretation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sz="24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944037" y="2614613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Georgia" panose="02040502050405020303" pitchFamily="18" charset="0"/>
              </a:rPr>
              <a:t>Childhood Adventures</a:t>
            </a:r>
            <a:endParaRPr lang="ro-RO" sz="32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903106" y="2177456"/>
            <a:ext cx="3768014" cy="7147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570805" y="2970777"/>
            <a:ext cx="4488889" cy="21463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Identification of key elements in literary texts and manifestation of curiosity towards literary messages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Narration of familiar events or stories starting from the reading of different literary texts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Erasmus+-logo">
            <a:extLst>
              <a:ext uri="{FF2B5EF4-FFF2-40B4-BE49-F238E27FC236}">
                <a16:creationId xmlns:a16="http://schemas.microsoft.com/office/drawing/2014/main" id="{96EB50EA-093D-4B95-B4EF-F6C93392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 Music is ...">
            <a:extLst>
              <a:ext uri="{FF2B5EF4-FFF2-40B4-BE49-F238E27FC236}">
                <a16:creationId xmlns:a16="http://schemas.microsoft.com/office/drawing/2014/main" id="{37645595-AD49-4DE3-9035-6E6921004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igla_ultima Varianta">
            <a:extLst>
              <a:ext uri="{FF2B5EF4-FFF2-40B4-BE49-F238E27FC236}">
                <a16:creationId xmlns:a16="http://schemas.microsoft.com/office/drawing/2014/main" id="{0389F07C-7B16-427B-BC2D-D303119A9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1AF3F-3ED8-467C-89A2-7B98FFB3D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89" y="1991818"/>
            <a:ext cx="5115951" cy="3836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841640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3854547" y="2666839"/>
            <a:ext cx="6787346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Identification of key words, characters, main events/messages in literary texts (poems, short stories, fairy tales)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Poem interpretations in musical settings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Expressing feelings related to the texts discussed through music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Songs related to the themes of the selected literary texts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Creating drawings for each text discussed having music in the background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AC8EE-8B93-4BBC-962A-2C8B42B569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51" y="2276072"/>
            <a:ext cx="3155437" cy="42072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245" y="2015829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2271713" y="3094585"/>
            <a:ext cx="6670494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Reading poems, fragments from stories/ fairy tales aloud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Pointing out the structures of fairy tales during reading and discussions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Characterization of characters and identification of the moral of stories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Performance of project’s anthem at the Alba County library</a:t>
            </a:r>
          </a:p>
        </p:txBody>
      </p:sp>
    </p:spTree>
    <p:extLst>
      <p:ext uri="{BB962C8B-B14F-4D97-AF65-F5344CB8AC3E}">
        <p14:creationId xmlns:p14="http://schemas.microsoft.com/office/powerpoint/2010/main" val="391884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11258" y="3318362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48474" y="3950187"/>
            <a:ext cx="3049819" cy="2043111"/>
          </a:xfrm>
        </p:spPr>
        <p:txBody>
          <a:bodyPr/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Individual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Pair/Group work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572000" y="1761917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3593881" y="2459859"/>
            <a:ext cx="6109677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Project’s anthem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Drawings inspired by poems, stories, fairy tales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Books from “Lucian </a:t>
            </a:r>
            <a:r>
              <a:rPr lang="en-US" sz="2200" dirty="0" err="1">
                <a:latin typeface="Georgia" panose="02040502050405020303" pitchFamily="18" charset="0"/>
              </a:rPr>
              <a:t>Blaga</a:t>
            </a:r>
            <a:r>
              <a:rPr lang="en-US" sz="2200" dirty="0">
                <a:latin typeface="Georgia" panose="02040502050405020303" pitchFamily="18" charset="0"/>
              </a:rPr>
              <a:t>” Alba County Library (O. </a:t>
            </a:r>
            <a:r>
              <a:rPr lang="en-US" sz="2200" dirty="0" err="1">
                <a:latin typeface="Georgia" panose="02040502050405020303" pitchFamily="18" charset="0"/>
              </a:rPr>
              <a:t>Cazimir</a:t>
            </a:r>
            <a:r>
              <a:rPr lang="en-US" sz="2200" dirty="0">
                <a:latin typeface="Georgia" panose="02040502050405020303" pitchFamily="18" charset="0"/>
              </a:rPr>
              <a:t>, </a:t>
            </a:r>
            <a:r>
              <a:rPr lang="en-US" sz="2200" i="1" dirty="0">
                <a:latin typeface="Georgia" panose="02040502050405020303" pitchFamily="18" charset="0"/>
              </a:rPr>
              <a:t>For you, spring</a:t>
            </a:r>
            <a:r>
              <a:rPr lang="en-US" sz="2200" dirty="0">
                <a:latin typeface="Georgia" panose="02040502050405020303" pitchFamily="18" charset="0"/>
              </a:rPr>
              <a:t>!, Ana </a:t>
            </a:r>
            <a:r>
              <a:rPr lang="en-US" sz="2200" dirty="0" err="1">
                <a:latin typeface="Georgia" panose="02040502050405020303" pitchFamily="18" charset="0"/>
              </a:rPr>
              <a:t>Blandiana</a:t>
            </a:r>
            <a:r>
              <a:rPr lang="en-US" sz="2200" dirty="0">
                <a:latin typeface="Georgia" panose="02040502050405020303" pitchFamily="18" charset="0"/>
              </a:rPr>
              <a:t>, </a:t>
            </a:r>
            <a:r>
              <a:rPr lang="en-US" sz="2200" i="1" dirty="0">
                <a:latin typeface="Georgia" panose="02040502050405020303" pitchFamily="18" charset="0"/>
              </a:rPr>
              <a:t>One day as I was working</a:t>
            </a:r>
            <a:r>
              <a:rPr lang="en-US" sz="2200" dirty="0">
                <a:latin typeface="Georgia" panose="02040502050405020303" pitchFamily="18" charset="0"/>
              </a:rPr>
              <a:t>, </a:t>
            </a:r>
            <a:r>
              <a:rPr lang="en-US" sz="2200" dirty="0" err="1">
                <a:latin typeface="Georgia" panose="02040502050405020303" pitchFamily="18" charset="0"/>
              </a:rPr>
              <a:t>Mircea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</a:rPr>
              <a:t>Santimbreanu</a:t>
            </a:r>
            <a:r>
              <a:rPr lang="en-US" sz="2200" dirty="0">
                <a:latin typeface="Georgia" panose="02040502050405020303" pitchFamily="18" charset="0"/>
              </a:rPr>
              <a:t>, </a:t>
            </a:r>
            <a:r>
              <a:rPr lang="en-US" sz="2200" i="1" dirty="0">
                <a:latin typeface="Georgia" panose="02040502050405020303" pitchFamily="18" charset="0"/>
              </a:rPr>
              <a:t>The little key</a:t>
            </a:r>
            <a:r>
              <a:rPr lang="en-US" sz="2200" dirty="0">
                <a:latin typeface="Georgia" panose="02040502050405020303" pitchFamily="18" charset="0"/>
              </a:rPr>
              <a:t>, P. </a:t>
            </a:r>
            <a:r>
              <a:rPr lang="en-US" sz="2200" dirty="0" err="1">
                <a:latin typeface="Georgia" panose="02040502050405020303" pitchFamily="18" charset="0"/>
              </a:rPr>
              <a:t>Ispirescu</a:t>
            </a:r>
            <a:r>
              <a:rPr lang="en-US" sz="2200" dirty="0">
                <a:latin typeface="Georgia" panose="02040502050405020303" pitchFamily="18" charset="0"/>
              </a:rPr>
              <a:t>, </a:t>
            </a:r>
            <a:r>
              <a:rPr lang="en-US" sz="2200" i="1" dirty="0">
                <a:latin typeface="Georgia" panose="02040502050405020303" pitchFamily="18" charset="0"/>
              </a:rPr>
              <a:t>The poor man’s smart daughter</a:t>
            </a:r>
            <a:r>
              <a:rPr lang="en-US" sz="2200" dirty="0">
                <a:latin typeface="Georgia" panose="02040502050405020303" pitchFamily="18" charset="0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Reading and Borrowing Rooms from “Lucian </a:t>
            </a:r>
            <a:r>
              <a:rPr lang="en-US" sz="2200" dirty="0" err="1">
                <a:latin typeface="Georgia" panose="02040502050405020303" pitchFamily="18" charset="0"/>
              </a:rPr>
              <a:t>Blaga</a:t>
            </a:r>
            <a:r>
              <a:rPr lang="en-US" sz="2200" dirty="0">
                <a:latin typeface="Georgia" panose="02040502050405020303" pitchFamily="18" charset="0"/>
              </a:rPr>
              <a:t>” Alba County Library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FCEB0C-4345-4A01-B549-1E95BD9420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086" y="1592638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713" y="1735138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1555750" y="2445501"/>
            <a:ext cx="8314051" cy="3669523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Observation of pupils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Identification of key words, characters, main events/messages, lessons in literary texts (poems, short stories, fairy tales) 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Observation of the structure of fairy tales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Reading of poems, verses or stanzas aloud with intonation 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Characterization of characters in stories, fairy tales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Drawings representing messages understood by pupils from poems, stories, fairy tales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Performance of the project’s hymn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D8A82B-5A02-4D1E-8027-10666FD76F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153" y="1604963"/>
            <a:ext cx="6531429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9" y="1526035"/>
            <a:ext cx="8087108" cy="56404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PRIMARY – 3</a:t>
            </a:r>
            <a:r>
              <a:rPr lang="en-US" sz="2800" b="1" baseline="30000" dirty="0">
                <a:latin typeface="Georgia" panose="02040502050405020303" pitchFamily="18" charset="0"/>
              </a:rPr>
              <a:t>rd</a:t>
            </a:r>
            <a:r>
              <a:rPr lang="en-US" sz="2800" b="1" dirty="0">
                <a:latin typeface="Georgia" panose="02040502050405020303" pitchFamily="18" charset="0"/>
              </a:rPr>
              <a:t> grade, </a:t>
            </a:r>
            <a:br>
              <a:rPr lang="en-US" sz="2800" b="1" dirty="0">
                <a:latin typeface="Georgia" panose="02040502050405020303" pitchFamily="18" charset="0"/>
              </a:rPr>
            </a:br>
            <a:r>
              <a:rPr lang="en-US" sz="2800" b="1" dirty="0">
                <a:latin typeface="Georgia" panose="02040502050405020303" pitchFamily="18" charset="0"/>
              </a:rPr>
              <a:t>+ ART: fine arts students (drawings)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111" y="3523958"/>
            <a:ext cx="9033789" cy="3439236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11</a:t>
            </a:r>
            <a:r>
              <a:rPr lang="en-US" sz="23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-20</a:t>
            </a:r>
            <a:r>
              <a:rPr lang="en-US" sz="23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April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pupils: 29 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Natural sciences: Plants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exploration of the characteristics of plants while performing songs about plants, observation/description of plants’ development stages/conditions through music, analysis of seeds in musical settings, role play at the market  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sz="23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862333" y="2698105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Georgia" panose="02040502050405020303" pitchFamily="18" charset="0"/>
              </a:rPr>
              <a:t>AT THE MARKET: </a:t>
            </a:r>
          </a:p>
          <a:p>
            <a:pPr algn="ctr">
              <a:lnSpc>
                <a:spcPct val="90000"/>
              </a:lnSpc>
            </a:pPr>
            <a:r>
              <a:rPr lang="en-US" sz="3200" dirty="0">
                <a:latin typeface="Georgia" panose="02040502050405020303" pitchFamily="18" charset="0"/>
              </a:rPr>
              <a:t>Development and Growth of Plants</a:t>
            </a:r>
            <a:endParaRPr lang="ro-RO" sz="32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19025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-13629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41754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52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350" y="1931819"/>
            <a:ext cx="8087108" cy="56404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PRIMARY – 3</a:t>
            </a:r>
            <a:r>
              <a:rPr lang="en-US" sz="2800" b="1" baseline="30000" dirty="0">
                <a:latin typeface="Georgia" panose="02040502050405020303" pitchFamily="18" charset="0"/>
              </a:rPr>
              <a:t>rd</a:t>
            </a:r>
            <a:r>
              <a:rPr lang="en-US" sz="2800" b="1" dirty="0">
                <a:latin typeface="Georgia" panose="02040502050405020303" pitchFamily="18" charset="0"/>
              </a:rPr>
              <a:t> grade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839" y="3256583"/>
            <a:ext cx="9033789" cy="3439236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7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- 18</a:t>
            </a:r>
            <a:r>
              <a:rPr lang="en-US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May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pupils: 29 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Practical skills: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quilling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design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preparing various materials, combining different techniques of using materials, making use of material in artistic works having music in the background or performing songs adapted to the work carried out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sz="24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824951" y="2495860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Georgia" panose="02040502050405020303" pitchFamily="18" charset="0"/>
              </a:rPr>
              <a:t>Practical skills: </a:t>
            </a:r>
            <a:r>
              <a:rPr lang="en-US" sz="3200" dirty="0" err="1">
                <a:latin typeface="Georgia" panose="02040502050405020303" pitchFamily="18" charset="0"/>
              </a:rPr>
              <a:t>Quilling</a:t>
            </a:r>
            <a:endParaRPr lang="ro-RO" sz="32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861638" y="2756974"/>
            <a:ext cx="3768014" cy="7147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770140" y="3471677"/>
            <a:ext cx="6182051" cy="2063188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materials according to their properties and working techniques in various contexts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Manifestation of receptivity towards visual expression 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Erasmus+-logo">
            <a:extLst>
              <a:ext uri="{FF2B5EF4-FFF2-40B4-BE49-F238E27FC236}">
                <a16:creationId xmlns:a16="http://schemas.microsoft.com/office/drawing/2014/main" id="{53FFC596-6C9A-441E-BEB7-EE99E593D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 Music is ...">
            <a:extLst>
              <a:ext uri="{FF2B5EF4-FFF2-40B4-BE49-F238E27FC236}">
                <a16:creationId xmlns:a16="http://schemas.microsoft.com/office/drawing/2014/main" id="{82D1C5CD-09AE-455E-B12A-D6A4D826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igla_ultima Varianta">
            <a:extLst>
              <a:ext uri="{FF2B5EF4-FFF2-40B4-BE49-F238E27FC236}">
                <a16:creationId xmlns:a16="http://schemas.microsoft.com/office/drawing/2014/main" id="{7E9BA332-CBCA-4AD4-AB54-20349D01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27F003-595F-4B85-906B-5E4DD3B35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55" y="1735138"/>
            <a:ext cx="2654837" cy="47197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F7BF7-41BD-4920-B114-FB0CA5F589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545" y="1592638"/>
            <a:ext cx="2881610" cy="5122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9A37C-7425-49C8-BECA-38446A2124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417" y="1592638"/>
            <a:ext cx="2881610" cy="51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8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738680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3878263" y="2460918"/>
            <a:ext cx="6400800" cy="400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Pupils choose the materials they want to use (paper sheets – different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different types of glue, scissors, paper bands for rolling etc. ),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spacial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frames they want to build on, the themes they want to represent (spring, flowers, insects, musical notes etc.)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Classical music: Vivaldi,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Beethoven,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Moonlight Sonata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Tchaikovsky,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Waltz of the Flowers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Song performance using various musical instruments: piano, cello, violin, guitar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C9533-93E0-4C85-BDFD-762EC02908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74" y="1625954"/>
            <a:ext cx="2762478" cy="49110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689029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4572000" y="2569865"/>
            <a:ext cx="5162843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Pupils work individually and in groups in order to complete the pictures using the quilling technique and having classical music in the background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Exhibition with pupils’ works in musical setting (J. Strauss,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Blue Danube Waltz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Performing the project’s hymn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Like a little flower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FADA9-C0AE-4AE3-B344-9D63060367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0" y="1803364"/>
            <a:ext cx="272605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3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97026" y="3286027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48474" y="3950187"/>
            <a:ext cx="3049819" cy="2043111"/>
          </a:xfrm>
        </p:spPr>
        <p:txBody>
          <a:bodyPr/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Individual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Pair/Group work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333875" y="1735011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4067175" y="2472779"/>
            <a:ext cx="5127038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Materials: sheets of paper of different </a:t>
            </a:r>
            <a:r>
              <a:rPr lang="en-US" sz="2200" dirty="0" err="1">
                <a:latin typeface="Georgia" panose="02040502050405020303" pitchFamily="18" charset="0"/>
              </a:rPr>
              <a:t>colours</a:t>
            </a:r>
            <a:r>
              <a:rPr lang="en-US" sz="2200" dirty="0">
                <a:latin typeface="Georgia" panose="02040502050405020303" pitchFamily="18" charset="0"/>
              </a:rPr>
              <a:t>, shaped frames, different types of glue, scissors, needles, paper bands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Classical music: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Vivaldi,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Spring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Beethoven,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Moonlight Sonata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Tchaikovsky,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The Waltz of the Flowers,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J. Strauss,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The Blue Danube Waltz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project’s anthem: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Like a little flower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quilling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technique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E1DB2-9871-47EE-9914-4031EFA870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544" y="2076075"/>
            <a:ext cx="6777223" cy="38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37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79" y="1813403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1555750" y="2459266"/>
            <a:ext cx="7542506" cy="3669523"/>
          </a:xfrm>
        </p:spPr>
        <p:txBody>
          <a:bodyPr>
            <a:normAutofit lnSpcReduction="10000"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Observation of pupils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Combination of materials in order to create the pictures 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Use of materials in order to render a message through the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quilling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technique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Selection of themes to be represented and the arrangement of materials in rendering the themes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Involvement in the creation of the pictures and willingness to collaborate and discover new perspectives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Performance of the project’s hymn: 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Like a little flower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9EC68-9141-42D5-A12E-58CDBFB801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2243138"/>
            <a:ext cx="5602514" cy="3151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64712-727E-40E8-821E-0674D90B6E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828" y="2545216"/>
            <a:ext cx="3396343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23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349" y="1871129"/>
            <a:ext cx="6591500" cy="56404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PRIMARY – 3</a:t>
            </a:r>
            <a:r>
              <a:rPr lang="en-US" sz="2800" b="1" baseline="30000" dirty="0">
                <a:latin typeface="Georgia" panose="02040502050405020303" pitchFamily="18" charset="0"/>
              </a:rPr>
              <a:t>rd</a:t>
            </a:r>
            <a:r>
              <a:rPr lang="en-US" sz="2800" b="1" dirty="0">
                <a:latin typeface="Georgia" panose="02040502050405020303" pitchFamily="18" charset="0"/>
              </a:rPr>
              <a:t> grade, </a:t>
            </a:r>
            <a:br>
              <a:rPr lang="en-US" sz="2800" b="1" dirty="0">
                <a:latin typeface="Georgia" panose="02040502050405020303" pitchFamily="18" charset="0"/>
              </a:rPr>
            </a:br>
            <a:r>
              <a:rPr lang="en-US" sz="2800" b="1" dirty="0">
                <a:latin typeface="Georgia" panose="02040502050405020303" pitchFamily="18" charset="0"/>
              </a:rPr>
              <a:t>+ ART: architecture (drawings)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919" y="3580631"/>
            <a:ext cx="8128331" cy="2777064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May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pupils: 29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Physical education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EACH ACTIVITY IN A DIFFERENT LESSON: in the house of an old lady (pupils in 2 circles sing and dance), musical chairs, aerobics, harmonic sounds and movement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sz="2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023919" y="2895624"/>
            <a:ext cx="8299647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Georgia" panose="02040502050405020303" pitchFamily="18" charset="0"/>
              </a:rPr>
              <a:t>Music and Movement: Music and Body</a:t>
            </a:r>
            <a:endParaRPr lang="ro-RO" sz="32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618802" y="2207914"/>
            <a:ext cx="3768014" cy="7147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754880" y="3031672"/>
            <a:ext cx="5495858" cy="1961637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Exploration of characteristics, stages identification, comparison criteria in relation to elements from nature</a:t>
            </a:r>
            <a:endParaRPr lang="ro-RO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Presentation of conclusions regarding the investigations carried out and the use of acquired knowledge in daily life</a:t>
            </a:r>
            <a:endParaRPr lang="ro-RO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Erasmus+-logo">
            <a:extLst>
              <a:ext uri="{FF2B5EF4-FFF2-40B4-BE49-F238E27FC236}">
                <a16:creationId xmlns:a16="http://schemas.microsoft.com/office/drawing/2014/main" id="{3A8BCA1A-B051-4BD0-87E6-87EEC6C6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 Music is ...">
            <a:extLst>
              <a:ext uri="{FF2B5EF4-FFF2-40B4-BE49-F238E27FC236}">
                <a16:creationId xmlns:a16="http://schemas.microsoft.com/office/drawing/2014/main" id="{F3D617EE-A262-4AA9-8774-A35D7671C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igla_ultima Varianta">
            <a:extLst>
              <a:ext uri="{FF2B5EF4-FFF2-40B4-BE49-F238E27FC236}">
                <a16:creationId xmlns:a16="http://schemas.microsoft.com/office/drawing/2014/main" id="{4BFE4AD5-1F2C-476C-B276-EC567AEA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CF702C-C6B7-424E-8692-8BD420237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205" y="1605501"/>
            <a:ext cx="2881610" cy="512286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447091" y="2115045"/>
            <a:ext cx="3768014" cy="714703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447091" y="2829748"/>
            <a:ext cx="4347625" cy="194712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Improvement of body coordination and motor skills with view to achieving harmonious growth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Development of attention and concentration capacity</a:t>
            </a: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Erasmus+-logo">
            <a:extLst>
              <a:ext uri="{FF2B5EF4-FFF2-40B4-BE49-F238E27FC236}">
                <a16:creationId xmlns:a16="http://schemas.microsoft.com/office/drawing/2014/main" id="{4CBC8688-37D1-40CB-9A23-7441C946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 Music is ...">
            <a:extLst>
              <a:ext uri="{FF2B5EF4-FFF2-40B4-BE49-F238E27FC236}">
                <a16:creationId xmlns:a16="http://schemas.microsoft.com/office/drawing/2014/main" id="{B46E5041-95E8-4339-85AE-E23059C6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sigla_ultima Varianta">
            <a:extLst>
              <a:ext uri="{FF2B5EF4-FFF2-40B4-BE49-F238E27FC236}">
                <a16:creationId xmlns:a16="http://schemas.microsoft.com/office/drawing/2014/main" id="{63B6BA2B-4285-436B-8637-B55EA007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C61CC3-31CB-4930-951A-E114CE303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5" y="2088812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1DD2A-BDA9-48BE-8CE1-1964C02CB6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625" y="1735138"/>
            <a:ext cx="5615413" cy="421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B74F2B-B782-4116-8E79-1CE66D5BDD1F}"/>
              </a:ext>
            </a:extLst>
          </p:cNvPr>
          <p:cNvSpPr txBox="1"/>
          <p:nvPr/>
        </p:nvSpPr>
        <p:spPr>
          <a:xfrm>
            <a:off x="1202645" y="6020253"/>
            <a:ext cx="828969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from 8</a:t>
            </a:r>
            <a:r>
              <a:rPr lang="en-US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 created paintings for the Erasmus+ activity</a:t>
            </a:r>
          </a:p>
        </p:txBody>
      </p:sp>
    </p:spTree>
    <p:extLst>
      <p:ext uri="{BB962C8B-B14F-4D97-AF65-F5344CB8AC3E}">
        <p14:creationId xmlns:p14="http://schemas.microsoft.com/office/powerpoint/2010/main" val="72963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92" y="1696404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2616592" y="3142283"/>
            <a:ext cx="58496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“In the old lady’s house” – pupils are arranged in 2 circles and they sing and perform various movements (clapping, jumping, turning round etc.) while a pupil plays the piano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E973E0-C456-434C-A1F3-E549A3E1CA57}"/>
              </a:ext>
            </a:extLst>
          </p:cNvPr>
          <p:cNvSpPr txBox="1"/>
          <p:nvPr/>
        </p:nvSpPr>
        <p:spPr>
          <a:xfrm>
            <a:off x="3812590" y="2299562"/>
            <a:ext cx="217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Film: In casa </a:t>
            </a:r>
            <a:r>
              <a:rPr lang="en-US" dirty="0" err="1"/>
              <a:t>Babei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452" y="1520376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1211540" y="3212192"/>
            <a:ext cx="79132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“Musical chairs” – several chairs are arranged in a circle with space between them, but one pupil does not have a chair. A pupil plays the piano and the others have to move around the chairs. When the music stops they have to find a seat very quickly. Who misses the chair is eliminated.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E3298B-3281-4A3B-A440-3F166D924B56}"/>
              </a:ext>
            </a:extLst>
          </p:cNvPr>
          <p:cNvSpPr txBox="1"/>
          <p:nvPr/>
        </p:nvSpPr>
        <p:spPr>
          <a:xfrm>
            <a:off x="3218125" y="2109185"/>
            <a:ext cx="332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Film: </a:t>
            </a:r>
            <a:r>
              <a:rPr lang="en-US" dirty="0" err="1"/>
              <a:t>Scaunele</a:t>
            </a:r>
            <a:r>
              <a:rPr lang="en-US" dirty="0"/>
              <a:t> </a:t>
            </a:r>
            <a:r>
              <a:rPr lang="en-US" dirty="0" err="1"/>
              <a:t>dansatoare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6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85541-0AD8-4516-9CBC-0D341EB260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713" y="1778170"/>
            <a:ext cx="6349773" cy="42654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493FD-59E9-4466-B56E-F425FB6F74C3}"/>
              </a:ext>
            </a:extLst>
          </p:cNvPr>
          <p:cNvSpPr txBox="1"/>
          <p:nvPr/>
        </p:nvSpPr>
        <p:spPr>
          <a:xfrm>
            <a:off x="3562350" y="6086644"/>
            <a:ext cx="36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Erasmus+ Old Lady House</a:t>
            </a:r>
          </a:p>
        </p:txBody>
      </p:sp>
    </p:spTree>
    <p:extLst>
      <p:ext uri="{BB962C8B-B14F-4D97-AF65-F5344CB8AC3E}">
        <p14:creationId xmlns:p14="http://schemas.microsoft.com/office/powerpoint/2010/main" val="149725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3" y="1665025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1111349" y="3068784"/>
            <a:ext cx="8253486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“Aerobics- dancing steps are combined with Tae-Bo exercises trying to follow the musical rhythm of the melody played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“Harmonic sounds and movement” – arms and legs movements in a selected rhythm (butterflies dancing, birds chirping, bees dancing)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65C2B-CDD6-410E-B2BB-7C42FA3EBF65}"/>
              </a:ext>
            </a:extLst>
          </p:cNvPr>
          <p:cNvSpPr txBox="1"/>
          <p:nvPr/>
        </p:nvSpPr>
        <p:spPr>
          <a:xfrm>
            <a:off x="3494209" y="2203912"/>
            <a:ext cx="21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Film: </a:t>
            </a:r>
            <a:r>
              <a:rPr lang="en-US" dirty="0" err="1"/>
              <a:t>Pompoane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72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508BE-AD26-4573-ABDF-72089A49D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5361" y="2355460"/>
            <a:ext cx="4782903" cy="3587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78AC77-36EC-4296-8FDC-63D1E174AF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98929" y="2352531"/>
            <a:ext cx="4759467" cy="35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77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01840" y="4750115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39360" y="5293212"/>
            <a:ext cx="3254264" cy="1536213"/>
          </a:xfrm>
        </p:spPr>
        <p:txBody>
          <a:bodyPr/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Individual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  <a:p>
            <a:pPr algn="ctr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572000" y="1775984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4333875" y="2487184"/>
            <a:ext cx="5133676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instrument: piano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Laptop. loudspeakers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pieces with various rhythms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Selection of movements adapted to the age, abilities and flexibility of pupils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Rules for the musical games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Articles on the combination of harmonic sounds and movement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CFE37F-6DEA-43A8-AACB-24519AC85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2253027"/>
            <a:ext cx="3119777" cy="233983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99" y="1891291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1454799" y="2641861"/>
            <a:ext cx="7880270" cy="3342681"/>
          </a:xfrm>
        </p:spPr>
        <p:txBody>
          <a:bodyPr>
            <a:normAutofit lnSpcReduction="10000"/>
          </a:bodyPr>
          <a:lstStyle/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Coordination of body movement with musical pieces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Performance of movements according to the musical rhythms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Respecting the rules of the musical games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Arms and legs movements in musical settings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Expressing feelings through movement performance and sound associations</a:t>
            </a: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Ability to focus on the movement and music and attention paid to the rules of the games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DEC6A-25E3-4169-A255-75E681BD14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7777" y="2350691"/>
            <a:ext cx="4924425" cy="3693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A5E518-3A69-4B31-880A-DFDB44F1BE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74638" y="2358629"/>
            <a:ext cx="4924426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7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F42369-8AD9-4355-9822-FD4C83954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962" y="3429000"/>
            <a:ext cx="5613401" cy="31575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899D65-0432-408F-9B0A-0FE1D06C78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73" y="1860018"/>
            <a:ext cx="4399869" cy="247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3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189" y="1836970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5333159" y="2651962"/>
            <a:ext cx="4399162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Exploration of the parts of plants using posters (vegetables, flowers, trees, medical plants)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Observation of plant germination (wheat, corn, beans)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Song interpretation: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Rose, The Snowdrop, The Fir Tree, Edelweiss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traditional Romanian folk songs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71123-3324-47FB-BE84-6AAC552A2F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7232" y="2282065"/>
            <a:ext cx="5023798" cy="37678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9082" y="1662892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4572000" y="2416845"/>
            <a:ext cx="5568287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Description of plants’ basic needs (water, air, light, temperature, soil) and the stage of their development including environmental conditions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Comparison of various seeds brought by pupils writing down observations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Role play: at the market (agriculturists, farmers, buyers) where pupils exchange/ buy seeds to improve their agricultural crops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0A1A5-0BC6-44AC-9F57-A96E4A2E61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672" y="1662892"/>
            <a:ext cx="2712056" cy="48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6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16F0D-FC4A-4DA9-9BFB-02D4975EA1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418" y="2459513"/>
            <a:ext cx="5475648" cy="3080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F0513-77D2-4219-8DD9-3082367E9E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2481" y="2225105"/>
            <a:ext cx="5059738" cy="37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7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11258" y="3318362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48474" y="3950187"/>
            <a:ext cx="3049819" cy="2043111"/>
          </a:xfrm>
        </p:spPr>
        <p:txBody>
          <a:bodyPr/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Individual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Pair/Group work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067175" y="1861371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3593881" y="2459859"/>
            <a:ext cx="6109677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instrument: piano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Flower pots with different plants / seeds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Classical music: F. Chopin, </a:t>
            </a:r>
            <a:r>
              <a:rPr lang="en-US" sz="2200" i="1" dirty="0">
                <a:latin typeface="Georgia" panose="02040502050405020303" pitchFamily="18" charset="0"/>
              </a:rPr>
              <a:t>Spring Waltz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Songs: </a:t>
            </a:r>
            <a:r>
              <a:rPr lang="en-US" sz="2200" i="1" dirty="0">
                <a:latin typeface="Georgia" panose="02040502050405020303" pitchFamily="18" charset="0"/>
              </a:rPr>
              <a:t>The Rose, The Snowdrop, The Fir Tree, Edelweiss </a:t>
            </a:r>
            <a:r>
              <a:rPr lang="en-US" sz="2200" dirty="0">
                <a:latin typeface="Georgia" panose="02040502050405020303" pitchFamily="18" charset="0"/>
              </a:rPr>
              <a:t>(</a:t>
            </a:r>
            <a:r>
              <a:rPr lang="en-US" sz="2200" dirty="0" err="1">
                <a:latin typeface="Georgia" panose="02040502050405020303" pitchFamily="18" charset="0"/>
              </a:rPr>
              <a:t>Ducu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err="1">
                <a:latin typeface="Georgia" panose="02040502050405020303" pitchFamily="18" charset="0"/>
              </a:rPr>
              <a:t>Bertzi</a:t>
            </a:r>
            <a:r>
              <a:rPr lang="en-US" sz="2200" dirty="0">
                <a:latin typeface="Georgia" panose="02040502050405020303" pitchFamily="18" charset="0"/>
              </a:rPr>
              <a:t>), </a:t>
            </a:r>
            <a:r>
              <a:rPr lang="en-US" sz="2200" i="1" dirty="0">
                <a:latin typeface="Georgia" panose="02040502050405020303" pitchFamily="18" charset="0"/>
              </a:rPr>
              <a:t>Ana </a:t>
            </a:r>
            <a:r>
              <a:rPr lang="en-US" sz="2200" i="1" dirty="0" err="1">
                <a:latin typeface="Georgia" panose="02040502050405020303" pitchFamily="18" charset="0"/>
              </a:rPr>
              <a:t>Lugojana</a:t>
            </a:r>
            <a:r>
              <a:rPr lang="en-US" sz="2200" i="1" dirty="0">
                <a:latin typeface="Georgia" panose="02040502050405020303" pitchFamily="18" charset="0"/>
              </a:rPr>
              <a:t> </a:t>
            </a:r>
            <a:r>
              <a:rPr lang="en-US" sz="2200" dirty="0">
                <a:latin typeface="Georgia" panose="02040502050405020303" pitchFamily="18" charset="0"/>
              </a:rPr>
              <a:t>(I. </a:t>
            </a:r>
            <a:r>
              <a:rPr lang="en-US" sz="2200" dirty="0" err="1">
                <a:latin typeface="Georgia" panose="02040502050405020303" pitchFamily="18" charset="0"/>
              </a:rPr>
              <a:t>Vidu</a:t>
            </a:r>
            <a:r>
              <a:rPr lang="en-US" sz="2200" dirty="0">
                <a:latin typeface="Georgia" panose="02040502050405020303" pitchFamily="18" charset="0"/>
              </a:rPr>
              <a:t>)- folkloric song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Portfolios with various information regarding plans and their specific elements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Boxes with different seeds (vegetables, fruit, medical plants, trees)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288" y="679075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A861B-D24A-4CDE-9E4B-4509F7A6D3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74" y="4691853"/>
            <a:ext cx="2738212" cy="20536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95AB64-3879-484E-8AC0-55D8A20C50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469594" y="2197393"/>
            <a:ext cx="5197850" cy="3898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C9D444-83C7-405F-9BE1-8F5946FA60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631" y="3871939"/>
            <a:ext cx="3831431" cy="2873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ED7BD-090A-48EF-9D3A-DF00B31009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3880" y="2231640"/>
            <a:ext cx="2541173" cy="190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403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1488</Words>
  <Application>Microsoft Office PowerPoint</Application>
  <PresentationFormat>Widescreen</PresentationFormat>
  <Paragraphs>197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Georgia</vt:lpstr>
      <vt:lpstr>Times New Roman</vt:lpstr>
      <vt:lpstr>Trebuchet MS</vt:lpstr>
      <vt:lpstr>Wingdings</vt:lpstr>
      <vt:lpstr>Wingdings 3</vt:lpstr>
      <vt:lpstr>Facet</vt:lpstr>
      <vt:lpstr>PowerPoint Presentation</vt:lpstr>
      <vt:lpstr>PRIMARY – 3rd grade,  + ART: fine arts students (drawings)</vt:lpstr>
      <vt:lpstr>COMPETENCES</vt:lpstr>
      <vt:lpstr>PowerPoint Presentation</vt:lpstr>
      <vt:lpstr>METHODOLOGY</vt:lpstr>
      <vt:lpstr>METHODOLOGY</vt:lpstr>
      <vt:lpstr>PowerPoint Presentation</vt:lpstr>
      <vt:lpstr>ORGANISATION</vt:lpstr>
      <vt:lpstr>PowerPoint Presentation</vt:lpstr>
      <vt:lpstr>EVALUATION of competences</vt:lpstr>
      <vt:lpstr>PowerPoint Presentation</vt:lpstr>
      <vt:lpstr>PRIMARY – 3rd grade,  +ART: architecture students (drawings)</vt:lpstr>
      <vt:lpstr>COMPETENCES</vt:lpstr>
      <vt:lpstr>METHODOLOGY</vt:lpstr>
      <vt:lpstr>METHODOLOGY</vt:lpstr>
      <vt:lpstr>ORGANISATION</vt:lpstr>
      <vt:lpstr>PowerPoint Presentation</vt:lpstr>
      <vt:lpstr>EVALUATION of competences</vt:lpstr>
      <vt:lpstr>PowerPoint Presentation</vt:lpstr>
      <vt:lpstr>PRIMARY – 3rd grade</vt:lpstr>
      <vt:lpstr>COMPETENCES</vt:lpstr>
      <vt:lpstr>PowerPoint Presentation</vt:lpstr>
      <vt:lpstr>METHODOLOGY</vt:lpstr>
      <vt:lpstr>METHODOLOGY</vt:lpstr>
      <vt:lpstr>ORGANISATION</vt:lpstr>
      <vt:lpstr>PowerPoint Presentation</vt:lpstr>
      <vt:lpstr>EVALUATION of competences</vt:lpstr>
      <vt:lpstr>PowerPoint Presentation</vt:lpstr>
      <vt:lpstr>PRIMARY – 3rd grade,  + ART: architecture (drawings)</vt:lpstr>
      <vt:lpstr>COMPETENCES</vt:lpstr>
      <vt:lpstr>PowerPoint Presentation</vt:lpstr>
      <vt:lpstr>METHODOLOGY</vt:lpstr>
      <vt:lpstr>METHODOLOGY</vt:lpstr>
      <vt:lpstr>PowerPoint Presentation</vt:lpstr>
      <vt:lpstr>METHODOLOGY</vt:lpstr>
      <vt:lpstr>PowerPoint Presentation</vt:lpstr>
      <vt:lpstr>ORGANISATION</vt:lpstr>
      <vt:lpstr>EVALUATION of competences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– 3rd grade,  + ART: fine arts students (drawings)</dc:title>
  <dc:creator>Alex Dioșan</dc:creator>
  <cp:lastModifiedBy>Alex Dioșan</cp:lastModifiedBy>
  <cp:revision>4</cp:revision>
  <dcterms:created xsi:type="dcterms:W3CDTF">2018-08-21T16:30:39Z</dcterms:created>
  <dcterms:modified xsi:type="dcterms:W3CDTF">2018-08-21T17:45:56Z</dcterms:modified>
</cp:coreProperties>
</file>